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5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Source Sans Pro" panose="020B0604020202020204" charset="0"/>
      <p:regular r:id="rId61"/>
      <p:bold r:id="rId62"/>
      <p:italic r:id="rId63"/>
      <p:boldItalic r:id="rId64"/>
    </p:embeddedFont>
    <p:embeddedFont>
      <p:font typeface="Trebuchet MS" panose="020B0603020202020204" pitchFamily="34" charset="0"/>
      <p:regular r:id="rId65"/>
      <p:bold r:id="rId66"/>
      <p:italic r:id="rId67"/>
      <p:boldItalic r:id="rId68"/>
    </p:embeddedFont>
    <p:embeddedFont>
      <p:font typeface="Cambria" panose="02040503050406030204" pitchFamily="18" charset="0"/>
      <p:regular r:id="rId69"/>
      <p:bold r:id="rId70"/>
      <p:italic r:id="rId71"/>
      <p:boldItalic r:id="rId72"/>
    </p:embeddedFont>
    <p:embeddedFont>
      <p:font typeface="Franklin Gothic" panose="020B0604020202020204" charset="0"/>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04D63B-E4EF-4B6D-9BEE-3D814F70B6DC}">
  <a:tblStyle styleId="{EB04D63B-E4EF-4B6D-9BEE-3D814F70B6D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6EF767-5FAE-4CF6-9FDE-BC332821868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834" y="102"/>
      </p:cViewPr>
      <p:guideLst>
        <p:guide orient="horz" pos="1620"/>
        <p:guide pos="2880"/>
        <p:guide orient="horz"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c6fcd297b_14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c6fcd297b_1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c6badf1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c6badf1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Most schools currently have structures in place that are similar to Instructional Leadership Teams. Our work around the implementation of ILT’s begins with building consistent understanding of the make-up and the role of the ILT. The information that will be presented today comes from the book “Breakthrough Principals” which was co-authored by Dr. Aquino and research from the Aspen Institute.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c6badf11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c6badf1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c78af997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c78af997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c87d22f4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c87d22f4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Questions about “elite group”?  Not privileged, but aren’t these stronger teachers?  we need to discuss before Wednesday...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c6badf11b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5c6badf11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c6badf11b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c6badf11b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Handout- Activity?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c6badf11b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c6badf11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c8b719e0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c8b719e0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Green paper feedback note catcher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c78af9973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5c78af997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c6fcd297b_14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5c6fcd297b_1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c6fcd297b_14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c6fcd297b_1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when we think about the “How” of school improvement, DataWise has been identified as a process to use.  The Data Wise process allows ILTs a structured way to examine student data and the instructional core.  While parts of the process examine student data, other parts of the process examine instruction….. but underpinning of the ENTIRE process includes intentional, purposeful collaboration. Professional Learning will continue throughout the year during Principal Meetings and other learning opportunities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Called the swoosh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c6badf11b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5c6badf11b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important to note that Data Wise underscores the power of inquiry and collaboration to promote improvement and growth - but it is not a panacea.  These slides highlight qualities of the process and delineate what the process IS and IS NOT.</a:t>
            </a:r>
            <a:endParaRPr/>
          </a:p>
          <a:p>
            <a:pPr marL="0" lvl="0" indent="0" algn="l" rtl="0">
              <a:spcBef>
                <a:spcPts val="0"/>
              </a:spcBef>
              <a:spcAft>
                <a:spcPts val="0"/>
              </a:spcAft>
              <a:buNone/>
            </a:pPr>
            <a:endParaRPr/>
          </a:p>
          <a:p>
            <a:pPr marL="0" lvl="0" indent="0" algn="l" rtl="0">
              <a:spcBef>
                <a:spcPts val="0"/>
              </a:spcBef>
              <a:spcAft>
                <a:spcPts val="0"/>
              </a:spcAft>
              <a:buNone/>
            </a:pPr>
            <a:r>
              <a:rPr lang="en-US"/>
              <a:t>TURN AND TALK - What do you notice?  What do you wonder?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c6badf11b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c6badf11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It is important to note that Data Wise underscores the power of inquiry and collaboration to promote improvement and growth - but it is not a panacea.  These slides highlight qualities of the process and delineate what the process IS and IS NOT.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TURN AND TALK - What do you notice?  What do you wonder?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c6fcd297b_2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1 min</a:t>
            </a:r>
            <a:endParaRPr/>
          </a:p>
          <a:p>
            <a:pPr marL="0" marR="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is an overview of the entire DataWise swoosh.</a:t>
            </a:r>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Steps 1 and 2, where you establish structures and gain comfort with data, are part of the PREPARE phase</a:t>
            </a:r>
            <a:r>
              <a:rPr lang="en-US" sz="1200">
                <a:solidFill>
                  <a:schemeClr val="dk1"/>
                </a:solidFill>
                <a:latin typeface="Calibri"/>
                <a:ea typeface="Calibri"/>
                <a:cs typeface="Calibri"/>
                <a:sym typeface="Calibri"/>
              </a:rPr>
              <a:t>.  These steps are sometimes referred to as the “forever steps”, because teams carry these steps through the rest of the process.  One way to think about step one - step one establishes habits of collaborative behavior.  Step 2 develops the teams’ knowledge of assessments.  These two factors need to be brought into every other step of the “swoosh”.</a:t>
            </a:r>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Step 3 is the beginning of the INQUIRE phase, where you look at a data overview to identify a priority question, dig into student data to identify a</a:t>
            </a:r>
            <a:r>
              <a:rPr lang="en-US" sz="1200">
                <a:solidFill>
                  <a:schemeClr val="dk1"/>
                </a:solidFill>
                <a:latin typeface="Calibri"/>
                <a:ea typeface="Calibri"/>
                <a:cs typeface="Calibri"/>
                <a:sym typeface="Calibri"/>
              </a:rPr>
              <a:t> learning-centered problem (LCP)</a:t>
            </a:r>
            <a:r>
              <a:rPr lang="en-US" sz="1200" b="0" i="0" u="none" strike="noStrike" cap="none">
                <a:solidFill>
                  <a:schemeClr val="dk1"/>
                </a:solidFill>
                <a:latin typeface="Calibri"/>
                <a:ea typeface="Calibri"/>
                <a:cs typeface="Calibri"/>
                <a:sym typeface="Calibri"/>
              </a:rPr>
              <a:t>, and examine instruction to identify a problem of practice (POP). </a:t>
            </a:r>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In the final ACT phase, you develop an action plan and plan to assess progress to address that problem of practice POP, and then implement that action plan and assess progress. </a:t>
            </a:r>
            <a:endParaRPr sz="1200" b="0" i="0" u="none" strike="noStrike" cap="none">
              <a:solidFill>
                <a:schemeClr val="dk1"/>
              </a:solidFill>
              <a:latin typeface="Calibri"/>
              <a:ea typeface="Calibri"/>
              <a:cs typeface="Calibri"/>
              <a:sym typeface="Calibri"/>
            </a:endParaRPr>
          </a:p>
        </p:txBody>
      </p:sp>
      <p:sp>
        <p:nvSpPr>
          <p:cNvPr id="491" name="Google Shape;491;g5c6fcd297b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5c6fcd297b_2_141:notes"/>
          <p:cNvSpPr txBox="1"/>
          <p:nvPr/>
        </p:nvSpPr>
        <p:spPr>
          <a:xfrm>
            <a:off x="0" y="0"/>
            <a:ext cx="3810000" cy="126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c8b719e0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c8b719e0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5c6fcd297b_15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5c6fcd297b_1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The base of the curving arrow in Figure 1 is extra wide because substantial foundational work must take place as a school prepares to engage in data inquiry. The purpose of Step 1 is to establish collaborative teams and structures that will enable educators to work together productively. This step involves adopting an improvement process, building a strong system of teams that communicate efficiently, and protecting time throughout the year for these teams to work. It also includes clarifying expectations for effective meetings, agreeing to norms for collaborative work, and acknowledging work style preferences. Finally, it entails creating a data inventory and an inventory of all the instructional initiatives already underway at a school, because no improvement effort happens in a vacuum.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c6fcd297b_15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5c6fcd297b_1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The purpose of this step is to increase staff members' comfort with the kinds of data they will be using throughout the inquiry process. Key tasks here involve reviewing the skills that will be tested on the assessments students will take and considering how these skills compare with the broader domain of skills and knowledge students need to master. Teachers also need to learn the principles of responsible data use and to practice studying assessment results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c6fcd297b_15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5c6fcd297b_1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At this step, collaborative inquiry really begins as a broad faculty group identifies a priority question that members are committed to exploring. Typically, a small group of educators, such as the leadership team, conducts a thorough analysis of recent data pertaining to a focus area and finds a pattern—or "story"—they believe is important for the entire faculty to think about. They display the data in a few charts that make it easy for their colleagues to see the story. School leaders then engage teachers in making sense of the charts and identifying a specific question they want to dig into.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c6fcd297b_1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c6fcd297b_1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5000"/>
              </a:lnSpc>
              <a:spcBef>
                <a:spcPts val="0"/>
              </a:spcBef>
              <a:spcAft>
                <a:spcPts val="0"/>
              </a:spcAft>
              <a:buClr>
                <a:schemeClr val="dk1"/>
              </a:buClr>
              <a:buSzPts val="1100"/>
              <a:buFont typeface="Arial"/>
              <a:buNone/>
            </a:pPr>
            <a:r>
              <a:rPr lang="en-US" sz="950">
                <a:solidFill>
                  <a:schemeClr val="dk1"/>
                </a:solidFill>
              </a:rPr>
              <a:t>Once a priority question is chosen, the purpose of subsequent meetings is to identify a learner-centered problem that directly relates to that question. This involves examining and analyzing a wide range of data in the target area, including student work samples, performance on benchmark assessments, observations of students, or conversations with them about their learning. From these sources of evidence, teachers come to a shared understanding of what the data show about students' learning and identify a common learning challenge.</a:t>
            </a:r>
            <a:endParaRPr sz="950">
              <a:solidFill>
                <a:schemeClr val="dk1"/>
              </a:solidFill>
            </a:endParaRPr>
          </a:p>
          <a:p>
            <a:pPr marL="0" lvl="0" indent="0" algn="l" rtl="0">
              <a:lnSpc>
                <a:spcPct val="145000"/>
              </a:lnSpc>
              <a:spcBef>
                <a:spcPts val="0"/>
              </a:spcBef>
              <a:spcAft>
                <a:spcPts val="0"/>
              </a:spcAft>
              <a:buClr>
                <a:schemeClr val="dk1"/>
              </a:buClr>
              <a:buSzPts val="1100"/>
              <a:buFont typeface="Arial"/>
              <a:buNone/>
            </a:pPr>
            <a:r>
              <a:rPr lang="en-US" sz="950">
                <a:solidFill>
                  <a:schemeClr val="dk1"/>
                </a:solidFill>
              </a:rPr>
              <a:t>When digging into student data, many learning challenges often surface. Instead of getting hung up trying to find "the" learner-centered problem, the trick is to select "a" learner-centered problem that, if solved, would be an important step forward</a:t>
            </a:r>
            <a:endParaRPr sz="9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c8b719e00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c8b719e0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c6fcd297b_15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c6fcd297b_1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Once data teams begin to examine instruction, their main objective is to articulate a problem of practice that may be contributing to the learner-centered problem. Key tasks at this point include examining a wide range of instructional data (including lesson plans, assignments, and assessments) and observing teachers in classrooms. Teacher teams conduct these observations. Although administrators may sometimes participate, when they do so, it's always with the understanding that the objective isn't to evaluate a teacher's practice for accountability purposes but to reach a shared understanding of what's happening in classrooms.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c6fcd297b_15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c6fcd297b_1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At this point, educators create a complete, concise action plan for addressing the problem of practice. This work involves deciding on an instructional strategy, agreeing on what that strategy will look like in classrooms, and putting the plan in writing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c6fcd297b_15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c6fcd297b_1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The purpose of meetings at this stage is to identify the short-, medium-, and long-term data sources teachers will use to evaluate how the changes they implement will affect student learning. This work includes setting student learning goals for each type of assessment.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c6fcd297b_15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5c6fcd297b_1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highlight>
                  <a:srgbClr val="FFFFFF"/>
                </a:highlight>
              </a:rPr>
              <a:t>Now it's time for team members to carry out the action plan and for teachers to assess the extent to which they are doing what they committed to, and whether student learning goals are being met. Inevitably at this stage, the team must make adjustments to the action plan or the instructional strategies; once those adjustments have been made and teaching and learning are clearly improving, it's time to celebrate the success of using data to fuel change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This is your looking ahead moment, where your team will go after building habits and knowledge in step 1 and 2.</a:t>
            </a:r>
            <a:endParaRPr/>
          </a:p>
          <a:p>
            <a:pPr marL="457200" lvl="0" indent="-298450" algn="l" rtl="0">
              <a:lnSpc>
                <a:spcPct val="100000"/>
              </a:lnSpc>
              <a:spcBef>
                <a:spcPts val="0"/>
              </a:spcBef>
              <a:spcAft>
                <a:spcPts val="0"/>
              </a:spcAft>
              <a:buSzPts val="1100"/>
              <a:buChar char="●"/>
            </a:pPr>
            <a:r>
              <a:rPr lang="en-US"/>
              <a:t>Wonder and notice?  Steps 1 and 2 are infused through the rest of the process</a:t>
            </a:r>
            <a:endParaRPr/>
          </a:p>
          <a:p>
            <a:pPr marL="457200" lvl="0" indent="-298450" algn="l" rtl="0">
              <a:lnSpc>
                <a:spcPct val="100000"/>
              </a:lnSpc>
              <a:spcBef>
                <a:spcPts val="0"/>
              </a:spcBef>
              <a:spcAft>
                <a:spcPts val="0"/>
              </a:spcAft>
              <a:buSzPts val="1100"/>
              <a:buChar char="●"/>
            </a:pPr>
            <a:r>
              <a:rPr lang="en-US"/>
              <a:t>As you work through the process, this throughline sheet will guide your work to ensure it stays aligned to the focus area and the data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c6fcd297b_1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5c6fcd297b_14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c78af997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5c78af99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c6fcd297b_1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c6fcd297b_1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c6fcd297b_14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c6fcd297b_1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highlight of this slide is focusing on changing behaviors before you change beliefs.  Some of what we will work to establish as we implement Step one are habits (behaviors) that we can exhibit to begin to build intentional collaboration, which will promote greater improvement.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c6badf11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5c6badf1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ACE Habits of Mind are the goal; the following - norms, agenda and ladder of inference are ways to get there</a:t>
            </a:r>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As you watch the video of the ACE Habits of Mind, write: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•How each habit is defined</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•What resonates with you</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•How the video adds to your understanding</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c6fcd297b_14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c6fcd297b_1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slide represents the “flow” for the day.  We will start by exploring why we do the work of school improvement, move into the “What” - what do we need to examine to promote school improvement - the instructional core.  Then we will take a look at Instructional Leadership Teams - the “Who” of school improvement.  This group will begin to support the work at the building levels.  Finally, we will take a look at a research-based improvement process that ILTs can use to support this work - the “How” - which is the Data Wise Improvement process.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5c6badf11b_1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5c6badf11b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 of the ACE Habits of Mind relates to “Action, Assessment and Adjustment”.  Teams should pay close attention to potential pitfalls when focused on the “A” - taking too long to analyze, and then subsequently not coming to action in a timely manner, forging ahead without examining enough data, and jumping to action prior to really examining the core - student data and instruction.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5c6badf11b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5c6badf11b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we think about collaboration we acknowledge its power.  The “C” of the ACE Habits of Mind is collaboration… but the key here is that collaboration be INTENTIONAL.  Teams make deliberate choices about how and when to engage people in the work and use structures to establish respect and trust.  </a:t>
            </a:r>
            <a:endParaRPr/>
          </a:p>
          <a:p>
            <a:pPr marL="0" lvl="0" indent="0" algn="l" rtl="0">
              <a:spcBef>
                <a:spcPts val="0"/>
              </a:spcBef>
              <a:spcAft>
                <a:spcPts val="0"/>
              </a:spcAft>
              <a:buNone/>
            </a:pPr>
            <a:endParaRPr/>
          </a:p>
          <a:p>
            <a:pPr marL="0" lvl="0" indent="0" algn="l" rtl="0">
              <a:spcBef>
                <a:spcPts val="0"/>
              </a:spcBef>
              <a:spcAft>
                <a:spcPts val="0"/>
              </a:spcAft>
              <a:buNone/>
            </a:pPr>
            <a:r>
              <a:rPr lang="en-US"/>
              <a:t>CAUTION!!!  Just because a team is established does not mean that interactions will be productive and lead to improvement.  The collaboration must be intentional - a bit later we will share some strategies for promoting intentional collaboration.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c6badf11b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c6badf11b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 of the ACE Habits of Mind is a relentless focus on EVIDENCE.  Often, when groups start working together they are used to providing a ton of “warm” feedback, and shy away from having conversations about areas of need/challenge.  When we keep these conversations grounded in evidence, the conversations feel less personal, become less about passing judgment, and more about the evidence.  </a:t>
            </a:r>
            <a:endParaRPr/>
          </a:p>
          <a:p>
            <a:pPr marL="0" lvl="0" indent="0" algn="l" rtl="0">
              <a:spcBef>
                <a:spcPts val="0"/>
              </a:spcBef>
              <a:spcAft>
                <a:spcPts val="0"/>
              </a:spcAft>
              <a:buNone/>
            </a:pPr>
            <a:endParaRPr/>
          </a:p>
          <a:p>
            <a:pPr marL="0" lvl="0" indent="0" algn="l" rtl="0">
              <a:spcBef>
                <a:spcPts val="0"/>
              </a:spcBef>
              <a:spcAft>
                <a:spcPts val="0"/>
              </a:spcAft>
              <a:buNone/>
            </a:pPr>
            <a:r>
              <a:rPr lang="en-US"/>
              <a:t>So…. how can we start to cultivate the ACE Habits of Mind?  What are some strategies we can use to begin to establish these habits?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5c6fcd297b_6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5c6fcd297b_6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first strategy that ILTs can use to begin to cultivate their ACE Habits of Mind is following a set of norms.  Now, this isn’t necessarily new to many teams, but we have adopted this set of norms to be used minimally for ILT meetings.  They are a combination of norms put forward by the DataWise process, but also include norms encouraged by the book “Courageous Conversations about Race”, and used by the the RCSD’s REAL Team - Racial Equity Advocacy Leadership team - that promotes racial equity throughout the District.  Use of norms can ensure that the team works efficiently, builds trust and respect through norms like starting and ending on time, “being here now” and assuming positive intentions, and helps to keep discussions grounded in evidence.</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Using statements like “tell me more” and “what do you mean by that” allow for the speaker to explain their thoughts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Walking through this process, it took the team some time to adjust to Sticking to the protocol/meeting agenda and be here now</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As we begin to shift our minds into this frame of thought, we realize that there will be transition and some uncomfortability; however, if we can ask that you trust in this process and give it a chance...it allows for much to be accomplished in our very limited time</a:t>
            </a:r>
            <a:endParaRPr sz="1200">
              <a:solidFill>
                <a:schemeClr val="dk1"/>
              </a:solidFill>
              <a:latin typeface="Calibri"/>
              <a:ea typeface="Calibri"/>
              <a:cs typeface="Calibri"/>
              <a:sym typeface="Calibri"/>
            </a:endParaRPr>
          </a:p>
        </p:txBody>
      </p:sp>
      <p:sp>
        <p:nvSpPr>
          <p:cNvPr id="628" name="Google Shape;628;g5c6fcd297b_6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5c6badf11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5c6badf11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let’s take some time to reflect on this.  Have a discussion with your elbow partner and be ready to discuss with the whole group.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5c6badf11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5c6badf11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do we keep each other grounded in evidence?  One way we can do this by using the ladder of inference.  This short video will take us through the ladder and provide us with some examples of a team using the ladder to ensure their conversation stays grounded in evidence.</a:t>
            </a:r>
            <a:endParaRPr/>
          </a:p>
          <a:p>
            <a:pPr marL="0" lvl="0" indent="0" algn="l" rtl="0">
              <a:spcBef>
                <a:spcPts val="0"/>
              </a:spcBef>
              <a:spcAft>
                <a:spcPts val="0"/>
              </a:spcAft>
              <a:buNone/>
            </a:pPr>
            <a:endParaRPr/>
          </a:p>
          <a:p>
            <a:pPr marL="0" lvl="0" indent="0" algn="l" rtl="0">
              <a:spcBef>
                <a:spcPts val="0"/>
              </a:spcBef>
              <a:spcAft>
                <a:spcPts val="0"/>
              </a:spcAft>
              <a:buNone/>
            </a:pPr>
            <a:r>
              <a:rPr lang="en-US"/>
              <a:t>Play video.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c6fcd297b_14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5c6fcd297b_14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it’s your turn to practice with the ladder of inference.  (Refer to handout in folder).</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problem on the slide.  Place each statement A - D on the ladder of inference where you think it falls.</a:t>
            </a:r>
            <a:endParaRPr/>
          </a:p>
          <a:p>
            <a:pPr marL="0" lvl="0" indent="0" algn="l" rtl="0">
              <a:spcBef>
                <a:spcPts val="0"/>
              </a:spcBef>
              <a:spcAft>
                <a:spcPts val="0"/>
              </a:spcAft>
              <a:buNone/>
            </a:pPr>
            <a:endParaRPr/>
          </a:p>
          <a:p>
            <a:pPr marL="0" lvl="0" indent="0" algn="l" rtl="0">
              <a:spcBef>
                <a:spcPts val="0"/>
              </a:spcBef>
              <a:spcAft>
                <a:spcPts val="0"/>
              </a:spcAft>
              <a:buNone/>
            </a:pPr>
            <a:r>
              <a:rPr lang="en-US"/>
              <a:t>KEY -</a:t>
            </a:r>
            <a:endParaRPr/>
          </a:p>
          <a:p>
            <a:pPr marL="0" lvl="0" indent="0" algn="l" rtl="0">
              <a:spcBef>
                <a:spcPts val="0"/>
              </a:spcBef>
              <a:spcAft>
                <a:spcPts val="0"/>
              </a:spcAft>
              <a:buNone/>
            </a:pPr>
            <a:r>
              <a:rPr lang="en-US"/>
              <a:t>A - actions</a:t>
            </a:r>
            <a:endParaRPr/>
          </a:p>
          <a:p>
            <a:pPr marL="0" lvl="0" indent="0" algn="l" rtl="0">
              <a:spcBef>
                <a:spcPts val="0"/>
              </a:spcBef>
              <a:spcAft>
                <a:spcPts val="0"/>
              </a:spcAft>
              <a:buNone/>
            </a:pPr>
            <a:r>
              <a:rPr lang="en-US"/>
              <a:t>D - conclusions</a:t>
            </a:r>
            <a:endParaRPr/>
          </a:p>
          <a:p>
            <a:pPr marL="0" lvl="0" indent="0" algn="l" rtl="0">
              <a:spcBef>
                <a:spcPts val="0"/>
              </a:spcBef>
              <a:spcAft>
                <a:spcPts val="0"/>
              </a:spcAft>
              <a:buNone/>
            </a:pPr>
            <a:r>
              <a:rPr lang="en-US"/>
              <a:t>B - interpretation</a:t>
            </a:r>
            <a:endParaRPr/>
          </a:p>
          <a:p>
            <a:pPr marL="0" lvl="0" indent="0" algn="l" rtl="0">
              <a:spcBef>
                <a:spcPts val="0"/>
              </a:spcBef>
              <a:spcAft>
                <a:spcPts val="0"/>
              </a:spcAft>
              <a:buNone/>
            </a:pPr>
            <a:r>
              <a:rPr lang="en-US"/>
              <a:t>C - data</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c6badf11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c6badf11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Another strategy we can use when cultivating the ACE Habits of Mind is using a consistent agenda, which delineates a different team member for each of several roles including facilitator, notetaker, timekeeper and norm checker.</a:t>
            </a:r>
            <a:endParaRPr/>
          </a:p>
          <a:p>
            <a:pPr marL="0" lvl="0" indent="0" algn="l" rtl="0">
              <a:spcBef>
                <a:spcPts val="0"/>
              </a:spcBef>
              <a:spcAft>
                <a:spcPts val="0"/>
              </a:spcAft>
              <a:buNone/>
            </a:pPr>
            <a:endParaRPr/>
          </a:p>
          <a:p>
            <a:pPr marL="0" lvl="0" indent="0" algn="l" rtl="0">
              <a:spcBef>
                <a:spcPts val="0"/>
              </a:spcBef>
              <a:spcAft>
                <a:spcPts val="0"/>
              </a:spcAft>
              <a:buNone/>
            </a:pPr>
            <a:r>
              <a:rPr lang="en-US"/>
              <a:t>The agenda is prepared in advance of the meeting, and roles can rotate.  Also, it’s a “rolling” agenda, so the template continues to be copied and added to the end in order to keep the work of the team all in one spot, and to allow for those who may be absent to review what the team accomplished during their absence.</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have a chance this afternoon to practice using the rolling agenda, complete with teams assigning a member to each role.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5c8b719e0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5c8b719e0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c8b719e0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c8b719e0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c6fcd297b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5c6fcd297b_2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we take a deeper look at levers for school improvement today, it is important that we address the connection between school improvement and equity. When we implement processes to improve schools, it is important to keep equity in the forefront of the work and move towards the objectives, mindsets, and behaviors in this slide.</a:t>
            </a:r>
            <a:endParaRPr/>
          </a:p>
        </p:txBody>
      </p:sp>
      <p:sp>
        <p:nvSpPr>
          <p:cNvPr id="328" name="Google Shape;328;g5c6fcd297b_2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5c8b719e0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5c8b719e0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5c8b719e0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5c8b719e0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bit.ly/rcsdtpd</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c87d22f4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c87d22f4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c6fcd297b_14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c6fcd297b_1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Please take part in this protocol to investigate our personal “why” and make some connections with the group.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c6fcd297b_14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c6fcd297b_1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Since </a:t>
            </a:r>
            <a:r>
              <a:rPr lang="en-US"/>
              <a:t>school improvement </a:t>
            </a:r>
            <a:r>
              <a:rPr lang="en-US" sz="1100" b="0" i="0" u="none" strike="noStrike" cap="none">
                <a:solidFill>
                  <a:srgbClr val="000000"/>
                </a:solidFill>
                <a:latin typeface="Arial"/>
                <a:ea typeface="Arial"/>
                <a:cs typeface="Arial"/>
                <a:sym typeface="Arial"/>
              </a:rPr>
              <a:t> is all about improving student learning, it is important for us to pay very close attention to the place where learning happens in schools.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instructional core is a framework that helps us understand this place. How many people are familiar with the term “the instructional core?” </a:t>
            </a:r>
            <a:r>
              <a:rPr lang="en-US" b="0"/>
              <a:t/>
            </a:r>
            <a:br>
              <a:rPr lang="en-US" b="0"/>
            </a:br>
            <a:r>
              <a:rPr lang="en-US" sz="1100" b="0" i="0" u="none" strike="noStrike" cap="none">
                <a:solidFill>
                  <a:srgbClr val="000000"/>
                </a:solidFill>
                <a:latin typeface="Arial"/>
                <a:ea typeface="Arial"/>
                <a:cs typeface="Arial"/>
                <a:sym typeface="Arial"/>
              </a:rPr>
              <a:t>Please get out the instructional core handout.</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framework was first introduced by David Cohen and Deborah Loewenberg Ball in 1999 paper.</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It has been widely cited in the intervening years, including in the Data Wise book (page 114), and it is the subject of the whole first chapter of the Instructional Rounds book.</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core is what we have to improve if we want student learning to improve - therefore we must examine the core when we </a:t>
            </a:r>
            <a:r>
              <a:rPr lang="en-US"/>
              <a:t>examine data.</a:t>
            </a:r>
            <a:endParaRPr/>
          </a:p>
          <a:p>
            <a:pPr marL="158750" lvl="0" indent="0" algn="l" rtl="0">
              <a:lnSpc>
                <a:spcPct val="100000"/>
              </a:lnSpc>
              <a:spcBef>
                <a:spcPts val="0"/>
              </a:spcBef>
              <a:spcAft>
                <a:spcPts val="0"/>
              </a:spcAft>
              <a:buSzPts val="1100"/>
              <a:buNone/>
            </a:pPr>
            <a:r>
              <a:rPr lang="en-US" b="0"/>
              <a:t/>
            </a:r>
            <a:br>
              <a:rPr lang="en-US" b="0"/>
            </a:br>
            <a:r>
              <a:rPr lang="en-US" sz="1100" b="0" i="0" u="none" strike="noStrike" cap="none">
                <a:solidFill>
                  <a:srgbClr val="000000"/>
                </a:solidFill>
                <a:latin typeface="Arial"/>
                <a:ea typeface="Arial"/>
                <a:cs typeface="Arial"/>
                <a:sym typeface="Arial"/>
              </a:rPr>
              <a:t>The framework posits that there are three critical components in the place where learning happens. If you want to improve student learning, you need to think about what the student is doing, what the teacher is doing, and what the content of the lesson is</a:t>
            </a:r>
            <a:endParaRPr b="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(3 minutes) Have pairs discuss where statements belong on the core, and create their own statements if they have extra time</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(2 minutes) Show where the statements go on the core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0"/>
            <a:ext cx="9144011" cy="3686400"/>
          </a:xfrm>
          <a:prstGeom prst="rect">
            <a:avLst/>
          </a:prstGeom>
          <a:solidFill>
            <a:srgbClr val="BECAD4"/>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7" name="Google Shape;17;p2"/>
          <p:cNvSpPr/>
          <p:nvPr/>
        </p:nvSpPr>
        <p:spPr>
          <a:xfrm>
            <a:off x="0" y="3714750"/>
            <a:ext cx="9141600" cy="1428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12" y="368630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txBox="1">
            <a:spLocks noGrp="1"/>
          </p:cNvSpPr>
          <p:nvPr>
            <p:ph type="title"/>
          </p:nvPr>
        </p:nvSpPr>
        <p:spPr>
          <a:xfrm>
            <a:off x="1355958" y="3806190"/>
            <a:ext cx="7056401" cy="617100"/>
          </a:xfrm>
          <a:prstGeom prst="rect">
            <a:avLst/>
          </a:prstGeom>
          <a:noFill/>
          <a:ln>
            <a:noFill/>
          </a:ln>
        </p:spPr>
        <p:txBody>
          <a:bodyPr spcFirstLastPara="1" wrap="square" lIns="91425" tIns="0" rIns="91425" bIns="0" anchor="b" anchorCtr="0">
            <a:noAutofit/>
          </a:bodyPr>
          <a:lstStyle>
            <a:lvl1pPr marR="0" lvl="0" algn="ctr">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2"/>
          <p:cNvSpPr txBox="1">
            <a:spLocks noGrp="1"/>
          </p:cNvSpPr>
          <p:nvPr>
            <p:ph type="body" idx="1"/>
          </p:nvPr>
        </p:nvSpPr>
        <p:spPr>
          <a:xfrm>
            <a:off x="1355958" y="4430268"/>
            <a:ext cx="7056402" cy="445800"/>
          </a:xfrm>
          <a:prstGeom prst="rect">
            <a:avLst/>
          </a:prstGeom>
          <a:noFill/>
          <a:ln>
            <a:noFill/>
          </a:ln>
        </p:spPr>
        <p:txBody>
          <a:bodyPr spcFirstLastPara="1" wrap="square" lIns="91425" tIns="0" rIns="91425" bIns="0" anchor="t" anchorCtr="0">
            <a:noAutofit/>
          </a:bodyPr>
          <a:lstStyle>
            <a:lvl1pPr marL="457200" marR="0" lvl="0" indent="-228600" algn="ctr">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6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21" name="Google Shape;21;p2"/>
          <p:cNvSpPr txBox="1">
            <a:spLocks noGrp="1"/>
          </p:cNvSpPr>
          <p:nvPr>
            <p:ph type="dt" idx="10"/>
          </p:nvPr>
        </p:nvSpPr>
        <p:spPr>
          <a:xfrm>
            <a:off x="1355945" y="4844839"/>
            <a:ext cx="1321315"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2"/>
          <p:cNvPicPr preferRelativeResize="0"/>
          <p:nvPr/>
        </p:nvPicPr>
        <p:blipFill rotWithShape="1">
          <a:blip r:embed="rId2">
            <a:alphaModFix/>
          </a:blip>
          <a:srcRect/>
          <a:stretch/>
        </p:blipFill>
        <p:spPr>
          <a:xfrm>
            <a:off x="52722" y="3871086"/>
            <a:ext cx="1355959" cy="10396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11"/>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2" name="Google Shape;82;p11"/>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1"/>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1"/>
          <p:cNvSpPr>
            <a:spLocks noGrp="1"/>
          </p:cNvSpPr>
          <p:nvPr>
            <p:ph type="chart" idx="2"/>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cSld name="1_Blank 2">
    <p:spTree>
      <p:nvGrpSpPr>
        <p:cNvPr id="1" name="Shape 86"/>
        <p:cNvGrpSpPr/>
        <p:nvPr/>
      </p:nvGrpSpPr>
      <p:grpSpPr>
        <a:xfrm>
          <a:off x="0" y="0"/>
          <a:ext cx="0" cy="0"/>
          <a:chOff x="0" y="0"/>
          <a:chExt cx="0" cy="0"/>
        </a:xfrm>
      </p:grpSpPr>
      <p:sp>
        <p:nvSpPr>
          <p:cNvPr id="87" name="Google Shape;87;p12"/>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2"/>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2"/>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2"/>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12"/>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93" name="Google Shape;93;p12"/>
          <p:cNvSpPr>
            <a:spLocks noGrp="1"/>
          </p:cNvSpPr>
          <p:nvPr>
            <p:ph type="pic" idx="2"/>
          </p:nvPr>
        </p:nvSpPr>
        <p:spPr>
          <a:xfrm>
            <a:off x="822961" y="488515"/>
            <a:ext cx="7586384" cy="3958226"/>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spTree>
      <p:nvGrpSpPr>
        <p:cNvPr id="1" name="Shape 94"/>
        <p:cNvGrpSpPr/>
        <p:nvPr/>
      </p:nvGrpSpPr>
      <p:grpSpPr>
        <a:xfrm>
          <a:off x="0" y="0"/>
          <a:ext cx="0" cy="0"/>
          <a:chOff x="0" y="0"/>
          <a:chExt cx="0" cy="0"/>
        </a:xfrm>
      </p:grpSpPr>
      <p:sp>
        <p:nvSpPr>
          <p:cNvPr id="95" name="Google Shape;95;p13"/>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8" name="Google Shape;98;p13"/>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99" name="Google Shape;99;p13"/>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3"/>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3"/>
          <p:cNvSpPr>
            <a:spLocks noGrp="1"/>
          </p:cNvSpPr>
          <p:nvPr>
            <p:ph type="pic" idx="2"/>
          </p:nvPr>
        </p:nvSpPr>
        <p:spPr>
          <a:xfrm>
            <a:off x="3244241" y="200416"/>
            <a:ext cx="5780697" cy="452874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pic>
        <p:nvPicPr>
          <p:cNvPr id="103" name="Google Shape;103;p13"/>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2">
    <p:spTree>
      <p:nvGrpSpPr>
        <p:cNvPr id="1" name="Shape 104"/>
        <p:cNvGrpSpPr/>
        <p:nvPr/>
      </p:nvGrpSpPr>
      <p:grpSpPr>
        <a:xfrm>
          <a:off x="0" y="0"/>
          <a:ext cx="0" cy="0"/>
          <a:chOff x="0" y="0"/>
          <a:chExt cx="0" cy="0"/>
        </a:xfrm>
      </p:grpSpPr>
      <p:sp>
        <p:nvSpPr>
          <p:cNvPr id="105" name="Google Shape;105;p14"/>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4"/>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4"/>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09" name="Google Shape;109;p14"/>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4"/>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4"/>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4"/>
          <p:cNvSpPr>
            <a:spLocks noGrp="1"/>
          </p:cNvSpPr>
          <p:nvPr>
            <p:ph type="chart" idx="2"/>
          </p:nvPr>
        </p:nvSpPr>
        <p:spPr>
          <a:xfrm>
            <a:off x="3225800" y="138113"/>
            <a:ext cx="5673725" cy="4591050"/>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pic>
        <p:nvPicPr>
          <p:cNvPr id="113" name="Google Shape;113;p14"/>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16"/>
          <p:cNvSpPr>
            <a:spLocks noGrp="1"/>
          </p:cNvSpPr>
          <p:nvPr>
            <p:ph type="pic" idx="2"/>
          </p:nvPr>
        </p:nvSpPr>
        <p:spPr>
          <a:xfrm>
            <a:off x="0" y="0"/>
            <a:ext cx="9144011" cy="3686400"/>
          </a:xfrm>
          <a:prstGeom prst="rect">
            <a:avLst/>
          </a:prstGeom>
          <a:solidFill>
            <a:srgbClr val="BECAD4"/>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26" name="Google Shape;126;p16"/>
          <p:cNvSpPr/>
          <p:nvPr/>
        </p:nvSpPr>
        <p:spPr>
          <a:xfrm>
            <a:off x="0" y="3714750"/>
            <a:ext cx="9141600" cy="1428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6"/>
          <p:cNvSpPr/>
          <p:nvPr/>
        </p:nvSpPr>
        <p:spPr>
          <a:xfrm>
            <a:off x="12" y="368630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6"/>
          <p:cNvSpPr txBox="1">
            <a:spLocks noGrp="1"/>
          </p:cNvSpPr>
          <p:nvPr>
            <p:ph type="title"/>
          </p:nvPr>
        </p:nvSpPr>
        <p:spPr>
          <a:xfrm>
            <a:off x="1355958" y="3806190"/>
            <a:ext cx="7056401" cy="617100"/>
          </a:xfrm>
          <a:prstGeom prst="rect">
            <a:avLst/>
          </a:prstGeom>
          <a:noFill/>
          <a:ln>
            <a:noFill/>
          </a:ln>
        </p:spPr>
        <p:txBody>
          <a:bodyPr spcFirstLastPara="1" wrap="square" lIns="91425" tIns="0" rIns="91425" bIns="0" anchor="b" anchorCtr="0">
            <a:noAutofit/>
          </a:bodyPr>
          <a:lstStyle>
            <a:lvl1pPr marR="0" lvl="0" algn="ctr">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9" name="Google Shape;129;p16"/>
          <p:cNvSpPr txBox="1">
            <a:spLocks noGrp="1"/>
          </p:cNvSpPr>
          <p:nvPr>
            <p:ph type="body" idx="1"/>
          </p:nvPr>
        </p:nvSpPr>
        <p:spPr>
          <a:xfrm>
            <a:off x="1355958" y="4430268"/>
            <a:ext cx="7056402" cy="445800"/>
          </a:xfrm>
          <a:prstGeom prst="rect">
            <a:avLst/>
          </a:prstGeom>
          <a:noFill/>
          <a:ln>
            <a:noFill/>
          </a:ln>
        </p:spPr>
        <p:txBody>
          <a:bodyPr spcFirstLastPara="1" wrap="square" lIns="91425" tIns="0" rIns="91425" bIns="0" anchor="t" anchorCtr="0">
            <a:noAutofit/>
          </a:bodyPr>
          <a:lstStyle>
            <a:lvl1pPr marL="457200" marR="0" lvl="0" indent="-228600" algn="ctr">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6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30" name="Google Shape;130;p16"/>
          <p:cNvSpPr txBox="1">
            <a:spLocks noGrp="1"/>
          </p:cNvSpPr>
          <p:nvPr>
            <p:ph type="dt" idx="10"/>
          </p:nvPr>
        </p:nvSpPr>
        <p:spPr>
          <a:xfrm>
            <a:off x="1355945" y="4844839"/>
            <a:ext cx="1321315"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16"/>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6"/>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16"/>
          <p:cNvPicPr preferRelativeResize="0"/>
          <p:nvPr/>
        </p:nvPicPr>
        <p:blipFill rotWithShape="1">
          <a:blip r:embed="rId2">
            <a:alphaModFix/>
          </a:blip>
          <a:srcRect/>
          <a:stretch/>
        </p:blipFill>
        <p:spPr>
          <a:xfrm>
            <a:off x="52722" y="3871086"/>
            <a:ext cx="1355959" cy="103967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6" name="Google Shape;136;p17"/>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7"/>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17"/>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1" name="Google Shape;141;p18"/>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18"/>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18"/>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8"/>
          <p:cNvSpPr txBox="1">
            <a:spLocks noGrp="1"/>
          </p:cNvSpPr>
          <p:nvPr>
            <p:ph type="body" idx="1"/>
          </p:nvPr>
        </p:nvSpPr>
        <p:spPr>
          <a:xfrm>
            <a:off x="822325" y="1439863"/>
            <a:ext cx="7543800" cy="3200400"/>
          </a:xfrm>
          <a:prstGeom prst="rect">
            <a:avLst/>
          </a:prstGeom>
          <a:noFill/>
          <a:ln>
            <a:noFill/>
          </a:ln>
        </p:spPr>
        <p:txBody>
          <a:bodyPr spcFirstLastPara="1" wrap="square" lIns="0" tIns="45700" rIns="0" bIns="45700" anchor="t" anchorCtr="0">
            <a:no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57200" y="205978"/>
            <a:ext cx="8229600" cy="576300"/>
          </a:xfrm>
          <a:prstGeom prst="rect">
            <a:avLst/>
          </a:prstGeom>
          <a:noFill/>
          <a:ln>
            <a:noFill/>
          </a:ln>
        </p:spPr>
        <p:txBody>
          <a:bodyPr spcFirstLastPara="1" wrap="square" lIns="91425" tIns="91425" rIns="91425" bIns="91425" anchor="ctr" anchorCtr="0">
            <a:noAutofit/>
          </a:bodyPr>
          <a:lstStyle>
            <a:lvl1pPr marR="0" lvl="0" algn="l">
              <a:lnSpc>
                <a:spcPct val="85000"/>
              </a:lnSpc>
              <a:spcBef>
                <a:spcPts val="0"/>
              </a:spcBef>
              <a:spcAft>
                <a:spcPts val="0"/>
              </a:spcAft>
              <a:buClr>
                <a:schemeClr val="dk1"/>
              </a:buClr>
              <a:buSzPts val="1400"/>
              <a:buFont typeface="Source Sans Pro"/>
              <a:buNone/>
              <a:defRPr sz="4400" b="0" i="0" u="none" strike="noStrike" cap="none">
                <a:solidFill>
                  <a:schemeClr val="dk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19"/>
          <p:cNvSpPr txBox="1">
            <a:spLocks noGrp="1"/>
          </p:cNvSpPr>
          <p:nvPr>
            <p:ph type="body" idx="1"/>
          </p:nvPr>
        </p:nvSpPr>
        <p:spPr>
          <a:xfrm>
            <a:off x="457200" y="852853"/>
            <a:ext cx="8229600" cy="3741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560"/>
              </a:spcBef>
              <a:spcAft>
                <a:spcPts val="0"/>
              </a:spcAft>
              <a:buClr>
                <a:schemeClr val="accent3"/>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20040" algn="l">
              <a:lnSpc>
                <a:spcPct val="90000"/>
              </a:lnSpc>
              <a:spcBef>
                <a:spcPts val="480"/>
              </a:spcBef>
              <a:spcAft>
                <a:spcPts val="0"/>
              </a:spcAft>
              <a:buClr>
                <a:srgbClr val="69B14A"/>
              </a:buClr>
              <a:buSzPts val="14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a:lnSpc>
                <a:spcPct val="90000"/>
              </a:lnSpc>
              <a:spcBef>
                <a:spcPts val="400"/>
              </a:spcBef>
              <a:spcAft>
                <a:spcPts val="0"/>
              </a:spcAft>
              <a:buClr>
                <a:srgbClr val="69B14A"/>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02894" algn="l">
              <a:lnSpc>
                <a:spcPct val="90000"/>
              </a:lnSpc>
              <a:spcBef>
                <a:spcPts val="360"/>
              </a:spcBef>
              <a:spcAft>
                <a:spcPts val="0"/>
              </a:spcAft>
              <a:buClr>
                <a:srgbClr val="69B14A"/>
              </a:buClr>
              <a:buSzPts val="117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30200" algn="l">
              <a:lnSpc>
                <a:spcPct val="90000"/>
              </a:lnSpc>
              <a:spcBef>
                <a:spcPts val="320"/>
              </a:spcBef>
              <a:spcAft>
                <a:spcPts val="0"/>
              </a:spcAft>
              <a:buClr>
                <a:srgbClr val="69B14A"/>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48" name="Google Shape;148;p19"/>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9" name="Google Shape;149;p19"/>
          <p:cNvSpPr txBox="1">
            <a:spLocks noGrp="1"/>
          </p:cNvSpPr>
          <p:nvPr>
            <p:ph type="ftr" idx="11"/>
          </p:nvPr>
        </p:nvSpPr>
        <p:spPr>
          <a:xfrm>
            <a:off x="5793005" y="4893746"/>
            <a:ext cx="2393100" cy="248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0" name="Google Shape;150;p19"/>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cxnSp>
        <p:nvCxnSpPr>
          <p:cNvPr id="151" name="Google Shape;151;p19"/>
          <p:cNvCxnSpPr/>
          <p:nvPr/>
        </p:nvCxnSpPr>
        <p:spPr>
          <a:xfrm>
            <a:off x="457199" y="782516"/>
            <a:ext cx="8229600" cy="0"/>
          </a:xfrm>
          <a:prstGeom prst="straightConnector1">
            <a:avLst/>
          </a:prstGeom>
          <a:noFill/>
          <a:ln w="25400" cap="flat" cmpd="sng">
            <a:solidFill>
              <a:srgbClr val="243280"/>
            </a:solidFill>
            <a:prstDash val="solid"/>
            <a:round/>
            <a:headEnd type="none" w="sm" len="sm"/>
            <a:tailEnd type="none" w="sm" len="sm"/>
          </a:ln>
          <a:effectLst>
            <a:outerShdw blurRad="40000" dist="20000" dir="5400000" rotWithShape="0">
              <a:srgbClr val="000000">
                <a:alpha val="37647"/>
              </a:srgbClr>
            </a:outerShdw>
          </a:effectLst>
        </p:spPr>
      </p:cxnSp>
      <p:pic>
        <p:nvPicPr>
          <p:cNvPr id="152" name="Google Shape;152;p19" descr="C:\Users\Carl\Desktop\arrow-small.png"/>
          <p:cNvPicPr preferRelativeResize="0"/>
          <p:nvPr/>
        </p:nvPicPr>
        <p:blipFill rotWithShape="1">
          <a:blip r:embed="rId2">
            <a:alphaModFix/>
          </a:blip>
          <a:srcRect/>
          <a:stretch/>
        </p:blipFill>
        <p:spPr>
          <a:xfrm>
            <a:off x="7937051" y="4862320"/>
            <a:ext cx="256879" cy="2875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spTree>
      <p:nvGrpSpPr>
        <p:cNvPr id="1" name="Shape 153"/>
        <p:cNvGrpSpPr/>
        <p:nvPr/>
      </p:nvGrpSpPr>
      <p:grpSpPr>
        <a:xfrm>
          <a:off x="0" y="0"/>
          <a:ext cx="0" cy="0"/>
          <a:chOff x="0" y="0"/>
          <a:chExt cx="0" cy="0"/>
        </a:xfrm>
      </p:grpSpPr>
      <p:sp>
        <p:nvSpPr>
          <p:cNvPr id="154" name="Google Shape;154;p20"/>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0"/>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0"/>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7" name="Google Shape;157;p20"/>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58" name="Google Shape;158;p20"/>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0"/>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0"/>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20"/>
          <p:cNvSpPr>
            <a:spLocks noGrp="1"/>
          </p:cNvSpPr>
          <p:nvPr>
            <p:ph type="pic" idx="2"/>
          </p:nvPr>
        </p:nvSpPr>
        <p:spPr>
          <a:xfrm>
            <a:off x="3244241" y="200416"/>
            <a:ext cx="5780697" cy="452874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pic>
        <p:nvPicPr>
          <p:cNvPr id="162" name="Google Shape;162;p20"/>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63"/>
        <p:cNvGrpSpPr/>
        <p:nvPr/>
      </p:nvGrpSpPr>
      <p:grpSpPr>
        <a:xfrm>
          <a:off x="0" y="0"/>
          <a:ext cx="0" cy="0"/>
          <a:chOff x="0" y="0"/>
          <a:chExt cx="0" cy="0"/>
        </a:xfrm>
      </p:grpSpPr>
      <p:sp>
        <p:nvSpPr>
          <p:cNvPr id="164" name="Google Shape;164;p21"/>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1"/>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1"/>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p21"/>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170" name="Google Shape;170;p21"/>
          <p:cNvSpPr>
            <a:spLocks noGrp="1"/>
          </p:cNvSpPr>
          <p:nvPr>
            <p:ph type="chart" idx="2"/>
          </p:nvPr>
        </p:nvSpPr>
        <p:spPr>
          <a:xfrm>
            <a:off x="871538" y="557409"/>
            <a:ext cx="7470775" cy="3963792"/>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3"/>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One Column">
  <p:cSld name="4_One Column">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457200" y="205978"/>
            <a:ext cx="8229600" cy="5763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3" name="Google Shape;173;p2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69B14A"/>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20040" algn="l">
              <a:lnSpc>
                <a:spcPct val="100000"/>
              </a:lnSpc>
              <a:spcBef>
                <a:spcPts val="480"/>
              </a:spcBef>
              <a:spcAft>
                <a:spcPts val="0"/>
              </a:spcAft>
              <a:buClr>
                <a:srgbClr val="69B14A"/>
              </a:buClr>
              <a:buSzPts val="14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a:lnSpc>
                <a:spcPct val="100000"/>
              </a:lnSpc>
              <a:spcBef>
                <a:spcPts val="400"/>
              </a:spcBef>
              <a:spcAft>
                <a:spcPts val="0"/>
              </a:spcAft>
              <a:buClr>
                <a:srgbClr val="69B14A"/>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02894" algn="l">
              <a:lnSpc>
                <a:spcPct val="100000"/>
              </a:lnSpc>
              <a:spcBef>
                <a:spcPts val="360"/>
              </a:spcBef>
              <a:spcAft>
                <a:spcPts val="0"/>
              </a:spcAft>
              <a:buClr>
                <a:srgbClr val="69B14A"/>
              </a:buClr>
              <a:buSzPts val="117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30200" algn="l">
              <a:lnSpc>
                <a:spcPct val="100000"/>
              </a:lnSpc>
              <a:spcBef>
                <a:spcPts val="320"/>
              </a:spcBef>
              <a:spcAft>
                <a:spcPts val="0"/>
              </a:spcAft>
              <a:buClr>
                <a:srgbClr val="69B14A"/>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74" name="Google Shape;174;p22"/>
          <p:cNvSpPr txBox="1">
            <a:spLocks noGrp="1"/>
          </p:cNvSpPr>
          <p:nvPr>
            <p:ph type="dt" idx="10"/>
          </p:nvPr>
        </p:nvSpPr>
        <p:spPr>
          <a:xfrm>
            <a:off x="457199" y="4901116"/>
            <a:ext cx="4283100" cy="226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5" name="Google Shape;175;p22"/>
          <p:cNvSpPr txBox="1">
            <a:spLocks noGrp="1"/>
          </p:cNvSpPr>
          <p:nvPr>
            <p:ph type="ftr" idx="11"/>
          </p:nvPr>
        </p:nvSpPr>
        <p:spPr>
          <a:xfrm>
            <a:off x="5793005" y="4893746"/>
            <a:ext cx="2393100" cy="2487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6" name="Google Shape;176;p22"/>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22"/>
          <p:cNvCxnSpPr/>
          <p:nvPr/>
        </p:nvCxnSpPr>
        <p:spPr>
          <a:xfrm>
            <a:off x="457200" y="1063228"/>
            <a:ext cx="8229600" cy="0"/>
          </a:xfrm>
          <a:prstGeom prst="straightConnector1">
            <a:avLst/>
          </a:prstGeom>
          <a:noFill/>
          <a:ln w="25400" cap="flat" cmpd="sng">
            <a:solidFill>
              <a:srgbClr val="243280"/>
            </a:solidFill>
            <a:prstDash val="solid"/>
            <a:round/>
            <a:headEnd type="none" w="sm" len="sm"/>
            <a:tailEnd type="none" w="sm" len="sm"/>
          </a:ln>
          <a:effectLst>
            <a:outerShdw blurRad="40000" dist="20000" dir="5400000" rotWithShape="0">
              <a:srgbClr val="000000">
                <a:alpha val="36862"/>
              </a:srgbClr>
            </a:outerShdw>
          </a:effectLst>
        </p:spPr>
      </p:cxnSp>
      <p:pic>
        <p:nvPicPr>
          <p:cNvPr id="178" name="Google Shape;178;p22" descr="C:\Users\Carl\Desktop\arrow-small.png"/>
          <p:cNvPicPr preferRelativeResize="0"/>
          <p:nvPr/>
        </p:nvPicPr>
        <p:blipFill rotWithShape="1">
          <a:blip r:embed="rId2">
            <a:alphaModFix/>
          </a:blip>
          <a:srcRect/>
          <a:stretch/>
        </p:blipFill>
        <p:spPr>
          <a:xfrm>
            <a:off x="7937051" y="4862320"/>
            <a:ext cx="256880" cy="28770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23"/>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182" name="Google Shape;182;p23"/>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83" name="Google Shape;183;p23"/>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3"/>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23"/>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23"/>
          <p:cNvSpPr>
            <a:spLocks noGrp="1"/>
          </p:cNvSpPr>
          <p:nvPr>
            <p:ph type="pic" idx="3"/>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1_Comparison 2">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9" name="Google Shape;189;p24"/>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190" name="Google Shape;190;p24"/>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91" name="Google Shape;191;p24"/>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24"/>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24"/>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24"/>
          <p:cNvSpPr>
            <a:spLocks noGrp="1"/>
          </p:cNvSpPr>
          <p:nvPr>
            <p:ph type="chart" idx="3"/>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7" name="Google Shape;197;p25"/>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25"/>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5"/>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25"/>
          <p:cNvSpPr>
            <a:spLocks noGrp="1"/>
          </p:cNvSpPr>
          <p:nvPr>
            <p:ph type="pic" idx="2"/>
          </p:nvPr>
        </p:nvSpPr>
        <p:spPr>
          <a:xfrm>
            <a:off x="822325" y="1446213"/>
            <a:ext cx="7543800" cy="314483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3" name="Google Shape;203;p26"/>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04" name="Google Shape;204;p26"/>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5" name="Google Shape;205;p26"/>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p26"/>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26"/>
          <p:cNvSpPr>
            <a:spLocks noGrp="1"/>
          </p:cNvSpPr>
          <p:nvPr>
            <p:ph type="pic" idx="2"/>
          </p:nvPr>
        </p:nvSpPr>
        <p:spPr>
          <a:xfrm>
            <a:off x="4633913" y="1384300"/>
            <a:ext cx="3732212" cy="301783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0" name="Google Shape;210;p27"/>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11" name="Google Shape;211;p27"/>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27"/>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7"/>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27"/>
          <p:cNvSpPr>
            <a:spLocks noGrp="1"/>
          </p:cNvSpPr>
          <p:nvPr>
            <p:ph type="chart" idx="2"/>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p:cSld name="1_Blank 2">
    <p:spTree>
      <p:nvGrpSpPr>
        <p:cNvPr id="1" name="Shape 215"/>
        <p:cNvGrpSpPr/>
        <p:nvPr/>
      </p:nvGrpSpPr>
      <p:grpSpPr>
        <a:xfrm>
          <a:off x="0" y="0"/>
          <a:ext cx="0" cy="0"/>
          <a:chOff x="0" y="0"/>
          <a:chExt cx="0" cy="0"/>
        </a:xfrm>
      </p:grpSpPr>
      <p:sp>
        <p:nvSpPr>
          <p:cNvPr id="216" name="Google Shape;216;p28"/>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8"/>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Google Shape;219;p28"/>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28"/>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1" name="Google Shape;221;p28"/>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222" name="Google Shape;222;p28"/>
          <p:cNvSpPr>
            <a:spLocks noGrp="1"/>
          </p:cNvSpPr>
          <p:nvPr>
            <p:ph type="pic" idx="2"/>
          </p:nvPr>
        </p:nvSpPr>
        <p:spPr>
          <a:xfrm>
            <a:off x="822961" y="488515"/>
            <a:ext cx="7586384" cy="3958226"/>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2">
    <p:spTree>
      <p:nvGrpSpPr>
        <p:cNvPr id="1" name="Shape 223"/>
        <p:cNvGrpSpPr/>
        <p:nvPr/>
      </p:nvGrpSpPr>
      <p:grpSpPr>
        <a:xfrm>
          <a:off x="0" y="0"/>
          <a:ext cx="0" cy="0"/>
          <a:chOff x="0" y="0"/>
          <a:chExt cx="0" cy="0"/>
        </a:xfrm>
      </p:grpSpPr>
      <p:sp>
        <p:nvSpPr>
          <p:cNvPr id="224" name="Google Shape;224;p29"/>
          <p:cNvSpPr/>
          <p:nvPr/>
        </p:nvSpPr>
        <p:spPr>
          <a:xfrm>
            <a:off x="13" y="0"/>
            <a:ext cx="30381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p:nvPr/>
        </p:nvSpPr>
        <p:spPr>
          <a:xfrm>
            <a:off x="3030053" y="0"/>
            <a:ext cx="48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txBox="1">
            <a:spLocks noGrp="1"/>
          </p:cNvSpPr>
          <p:nvPr>
            <p:ph type="title"/>
          </p:nvPr>
        </p:nvSpPr>
        <p:spPr>
          <a:xfrm>
            <a:off x="342900" y="759003"/>
            <a:ext cx="2400300" cy="1401266"/>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7" name="Google Shape;227;p29"/>
          <p:cNvSpPr txBox="1">
            <a:spLocks noGrp="1"/>
          </p:cNvSpPr>
          <p:nvPr>
            <p:ph type="body" idx="1"/>
          </p:nvPr>
        </p:nvSpPr>
        <p:spPr>
          <a:xfrm>
            <a:off x="342900" y="2194560"/>
            <a:ext cx="2400300" cy="253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228" name="Google Shape;228;p29"/>
          <p:cNvSpPr txBox="1">
            <a:spLocks noGrp="1"/>
          </p:cNvSpPr>
          <p:nvPr>
            <p:ph type="dt" idx="10"/>
          </p:nvPr>
        </p:nvSpPr>
        <p:spPr>
          <a:xfrm>
            <a:off x="349134" y="4844839"/>
            <a:ext cx="19638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29"/>
          <p:cNvSpPr txBox="1">
            <a:spLocks noGrp="1"/>
          </p:cNvSpPr>
          <p:nvPr>
            <p:ph type="ftr" idx="11"/>
          </p:nvPr>
        </p:nvSpPr>
        <p:spPr>
          <a:xfrm>
            <a:off x="3600450" y="4844839"/>
            <a:ext cx="3486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cap="none">
                <a:solidFill>
                  <a:schemeClr val="dk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29"/>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29"/>
          <p:cNvSpPr>
            <a:spLocks noGrp="1"/>
          </p:cNvSpPr>
          <p:nvPr>
            <p:ph type="chart" idx="2"/>
          </p:nvPr>
        </p:nvSpPr>
        <p:spPr>
          <a:xfrm>
            <a:off x="3225800" y="138113"/>
            <a:ext cx="5673725" cy="4591050"/>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pic>
        <p:nvPicPr>
          <p:cNvPr id="232" name="Google Shape;232;p29"/>
          <p:cNvPicPr preferRelativeResize="0"/>
          <p:nvPr/>
        </p:nvPicPr>
        <p:blipFill rotWithShape="1">
          <a:blip r:embed="rId2">
            <a:alphaModFix/>
          </a:blip>
          <a:srcRect/>
          <a:stretch/>
        </p:blipFill>
        <p:spPr>
          <a:xfrm>
            <a:off x="0" y="90640"/>
            <a:ext cx="871693" cy="66836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30"/>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5" name="Google Shape;235;p30"/>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6" name="Google Shape;236;p30"/>
          <p:cNvSpPr txBox="1">
            <a:spLocks noGrp="1"/>
          </p:cNvSpPr>
          <p:nvPr>
            <p:ph type="sldNum" idx="12"/>
          </p:nvPr>
        </p:nvSpPr>
        <p:spPr>
          <a:xfrm>
            <a:off x="6553200" y="4888007"/>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5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457200" y="205978"/>
            <a:ext cx="8229600" cy="576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000"/>
              <a:buFont typeface="Calibri"/>
              <a:buNone/>
              <a:defRPr sz="400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5" name="Google Shape;245;p32"/>
          <p:cNvSpPr txBox="1">
            <a:spLocks noGrp="1"/>
          </p:cNvSpPr>
          <p:nvPr>
            <p:ph type="body" idx="1"/>
          </p:nvPr>
        </p:nvSpPr>
        <p:spPr>
          <a:xfrm>
            <a:off x="457200" y="852853"/>
            <a:ext cx="8229600" cy="37419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accent3"/>
              </a:buClr>
              <a:buSzPts val="2800"/>
              <a:buFont typeface="Calibri"/>
              <a:buChar char="•"/>
              <a:defRPr sz="2800" i="0" u="none" strike="noStrike" cap="none">
                <a:solidFill>
                  <a:schemeClr val="dk1"/>
                </a:solidFill>
                <a:latin typeface="Calibri"/>
                <a:ea typeface="Calibri"/>
                <a:cs typeface="Calibri"/>
                <a:sym typeface="Calibri"/>
              </a:defRPr>
            </a:lvl1pPr>
            <a:lvl2pPr marL="914400" marR="0" lvl="1" indent="-320040" algn="l">
              <a:lnSpc>
                <a:spcPct val="100000"/>
              </a:lnSpc>
              <a:spcBef>
                <a:spcPts val="480"/>
              </a:spcBef>
              <a:spcAft>
                <a:spcPts val="0"/>
              </a:spcAft>
              <a:buClr>
                <a:srgbClr val="69B14A"/>
              </a:buClr>
              <a:buSzPts val="1440"/>
              <a:buFont typeface="Calibri"/>
              <a:buChar char="➢"/>
              <a:defRPr sz="240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rgbClr val="69B14A"/>
              </a:buClr>
              <a:buSzPts val="2000"/>
              <a:buFont typeface="Calibri"/>
              <a:buChar char="•"/>
              <a:defRPr sz="2000" i="0" u="none" strike="noStrike" cap="none">
                <a:solidFill>
                  <a:schemeClr val="dk1"/>
                </a:solidFill>
                <a:latin typeface="Calibri"/>
                <a:ea typeface="Calibri"/>
                <a:cs typeface="Calibri"/>
                <a:sym typeface="Calibri"/>
              </a:defRPr>
            </a:lvl3pPr>
            <a:lvl4pPr marL="1828800" marR="0" lvl="3" indent="-302894" algn="l">
              <a:lnSpc>
                <a:spcPct val="100000"/>
              </a:lnSpc>
              <a:spcBef>
                <a:spcPts val="360"/>
              </a:spcBef>
              <a:spcAft>
                <a:spcPts val="0"/>
              </a:spcAft>
              <a:buClr>
                <a:srgbClr val="69B14A"/>
              </a:buClr>
              <a:buSzPts val="1170"/>
              <a:buFont typeface="Calibri"/>
              <a:buChar char="➢"/>
              <a:defRPr sz="180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rgbClr val="69B14A"/>
              </a:buClr>
              <a:buSzPts val="1600"/>
              <a:buFont typeface="Calibri"/>
              <a:buChar char="•"/>
              <a:defRPr sz="160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9pPr>
          </a:lstStyle>
          <a:p>
            <a:endParaRPr/>
          </a:p>
        </p:txBody>
      </p:sp>
      <p:sp>
        <p:nvSpPr>
          <p:cNvPr id="246" name="Google Shape;246;p32"/>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7" name="Google Shape;247;p32"/>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8" name="Google Shape;248;p32"/>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cxnSp>
        <p:nvCxnSpPr>
          <p:cNvPr id="249" name="Google Shape;249;p32"/>
          <p:cNvCxnSpPr/>
          <p:nvPr/>
        </p:nvCxnSpPr>
        <p:spPr>
          <a:xfrm>
            <a:off x="457199" y="782516"/>
            <a:ext cx="8229600" cy="0"/>
          </a:xfrm>
          <a:prstGeom prst="straightConnector1">
            <a:avLst/>
          </a:prstGeom>
          <a:noFill/>
          <a:ln w="25400" cap="flat" cmpd="sng">
            <a:solidFill>
              <a:srgbClr val="243280"/>
            </a:solidFill>
            <a:prstDash val="solid"/>
            <a:round/>
            <a:headEnd type="none" w="sm" len="sm"/>
            <a:tailEnd type="none" w="sm" len="sm"/>
          </a:ln>
          <a:effectLst>
            <a:outerShdw blurRad="40000" dist="20000" dir="5400000" rotWithShape="0">
              <a:srgbClr val="000000">
                <a:alpha val="37647"/>
              </a:srgbClr>
            </a:outerShdw>
          </a:effectLst>
        </p:spPr>
      </p:cxnSp>
      <p:pic>
        <p:nvPicPr>
          <p:cNvPr id="250" name="Google Shape;250;p32" descr="C:\Users\Carl\Desktop\arrow-small.png"/>
          <p:cNvPicPr preferRelativeResize="0"/>
          <p:nvPr/>
        </p:nvPicPr>
        <p:blipFill/>
        <p:spPr>
          <a:xfrm>
            <a:off x="7937051" y="4862320"/>
            <a:ext cx="144495" cy="1618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 name="Google Shape;32;p4"/>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txBox="1">
            <a:spLocks noGrp="1"/>
          </p:cNvSpPr>
          <p:nvPr>
            <p:ph type="body" idx="1"/>
          </p:nvPr>
        </p:nvSpPr>
        <p:spPr>
          <a:xfrm>
            <a:off x="822325" y="1439863"/>
            <a:ext cx="7543800" cy="3200400"/>
          </a:xfrm>
          <a:prstGeom prst="rect">
            <a:avLst/>
          </a:prstGeom>
          <a:noFill/>
          <a:ln>
            <a:noFill/>
          </a:ln>
        </p:spPr>
        <p:txBody>
          <a:bodyPr spcFirstLastPara="1" wrap="square" lIns="0" tIns="45700" rIns="0" bIns="45700" anchor="t" anchorCtr="0">
            <a:no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4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1"/>
        <p:cNvGrpSpPr/>
        <p:nvPr/>
      </p:nvGrpSpPr>
      <p:grpSpPr>
        <a:xfrm>
          <a:off x="0" y="0"/>
          <a:ext cx="0" cy="0"/>
          <a:chOff x="0" y="0"/>
          <a:chExt cx="0" cy="0"/>
        </a:xfrm>
      </p:grpSpPr>
      <p:sp>
        <p:nvSpPr>
          <p:cNvPr id="252" name="Google Shape;252;p33"/>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3" name="Google Shape;253;p33"/>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4" name="Google Shape;254;p33"/>
          <p:cNvSpPr txBox="1">
            <a:spLocks noGrp="1"/>
          </p:cNvSpPr>
          <p:nvPr>
            <p:ph type="sldNum" idx="12"/>
          </p:nvPr>
        </p:nvSpPr>
        <p:spPr>
          <a:xfrm>
            <a:off x="6553200" y="4888007"/>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34"/>
          <p:cNvSpPr txBox="1">
            <a:spLocks noGrp="1"/>
          </p:cNvSpPr>
          <p:nvPr>
            <p:ph type="ctrTitle"/>
          </p:nvPr>
        </p:nvSpPr>
        <p:spPr>
          <a:xfrm>
            <a:off x="1371600" y="2613352"/>
            <a:ext cx="6400800" cy="911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Calibri"/>
              <a:buNone/>
              <a:defRPr sz="360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7" name="Google Shape;257;p34"/>
          <p:cNvSpPr txBox="1">
            <a:spLocks noGrp="1"/>
          </p:cNvSpPr>
          <p:nvPr>
            <p:ph type="subTitle" idx="1"/>
          </p:nvPr>
        </p:nvSpPr>
        <p:spPr>
          <a:xfrm>
            <a:off x="1371600" y="3464721"/>
            <a:ext cx="6400800" cy="573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40"/>
              </a:spcBef>
              <a:spcAft>
                <a:spcPts val="0"/>
              </a:spcAft>
              <a:buClr>
                <a:srgbClr val="69B14A"/>
              </a:buClr>
              <a:buSzPts val="2200"/>
              <a:buFont typeface="Calibri"/>
              <a:buNone/>
              <a:defRPr sz="2200" i="0" u="none" strike="noStrike" cap="none">
                <a:solidFill>
                  <a:srgbClr val="898989"/>
                </a:solidFill>
                <a:latin typeface="Calibri"/>
                <a:ea typeface="Calibri"/>
                <a:cs typeface="Calibri"/>
                <a:sym typeface="Calibri"/>
              </a:defRPr>
            </a:lvl1pPr>
            <a:lvl2pPr marR="0" lvl="1" algn="ctr">
              <a:lnSpc>
                <a:spcPct val="100000"/>
              </a:lnSpc>
              <a:spcBef>
                <a:spcPts val="480"/>
              </a:spcBef>
              <a:spcAft>
                <a:spcPts val="0"/>
              </a:spcAft>
              <a:buClr>
                <a:srgbClr val="69B14A"/>
              </a:buClr>
              <a:buSzPts val="1440"/>
              <a:buFont typeface="Noto Sans Symbols"/>
              <a:buNone/>
              <a:defRPr sz="2400" b="0" i="0" u="none" strike="noStrike" cap="none">
                <a:solidFill>
                  <a:srgbClr val="898989"/>
                </a:solidFill>
                <a:latin typeface="Source Sans Pro"/>
                <a:ea typeface="Source Sans Pro"/>
                <a:cs typeface="Source Sans Pro"/>
                <a:sym typeface="Source Sans Pro"/>
              </a:defRPr>
            </a:lvl2pPr>
            <a:lvl3pPr marR="0" lvl="2" algn="ctr">
              <a:lnSpc>
                <a:spcPct val="100000"/>
              </a:lnSpc>
              <a:spcBef>
                <a:spcPts val="400"/>
              </a:spcBef>
              <a:spcAft>
                <a:spcPts val="0"/>
              </a:spcAft>
              <a:buClr>
                <a:srgbClr val="69B14A"/>
              </a:buClr>
              <a:buSzPts val="2000"/>
              <a:buFont typeface="Arial"/>
              <a:buNone/>
              <a:defRPr sz="2000" b="0" i="0" u="none" strike="noStrike" cap="none">
                <a:solidFill>
                  <a:srgbClr val="898989"/>
                </a:solidFill>
                <a:latin typeface="Source Sans Pro"/>
                <a:ea typeface="Source Sans Pro"/>
                <a:cs typeface="Source Sans Pro"/>
                <a:sym typeface="Source Sans Pro"/>
              </a:defRPr>
            </a:lvl3pPr>
            <a:lvl4pPr marR="0" lvl="3" algn="ctr">
              <a:lnSpc>
                <a:spcPct val="100000"/>
              </a:lnSpc>
              <a:spcBef>
                <a:spcPts val="360"/>
              </a:spcBef>
              <a:spcAft>
                <a:spcPts val="0"/>
              </a:spcAft>
              <a:buClr>
                <a:srgbClr val="69B14A"/>
              </a:buClr>
              <a:buSzPts val="1170"/>
              <a:buFont typeface="Noto Sans Symbols"/>
              <a:buNone/>
              <a:defRPr sz="1800" b="0" i="0" u="none" strike="noStrike" cap="none">
                <a:solidFill>
                  <a:srgbClr val="898989"/>
                </a:solidFill>
                <a:latin typeface="Source Sans Pro"/>
                <a:ea typeface="Source Sans Pro"/>
                <a:cs typeface="Source Sans Pro"/>
                <a:sym typeface="Source Sans Pro"/>
              </a:defRPr>
            </a:lvl4pPr>
            <a:lvl5pPr marR="0" lvl="4" algn="ctr">
              <a:lnSpc>
                <a:spcPct val="100000"/>
              </a:lnSpc>
              <a:spcBef>
                <a:spcPts val="320"/>
              </a:spcBef>
              <a:spcAft>
                <a:spcPts val="0"/>
              </a:spcAft>
              <a:buClr>
                <a:srgbClr val="69B14A"/>
              </a:buClr>
              <a:buSzPts val="1600"/>
              <a:buFont typeface="Arial"/>
              <a:buNone/>
              <a:defRPr sz="1600" b="0" i="0" u="none" strike="noStrike" cap="none">
                <a:solidFill>
                  <a:srgbClr val="898989"/>
                </a:solidFill>
                <a:latin typeface="Source Sans Pro"/>
                <a:ea typeface="Source Sans Pro"/>
                <a:cs typeface="Source Sans Pro"/>
                <a:sym typeface="Source Sans Pro"/>
              </a:defRPr>
            </a:lvl5pPr>
            <a:lvl6pPr marR="0" lvl="5"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sp>
        <p:nvSpPr>
          <p:cNvPr id="258" name="Google Shape;258;p34"/>
          <p:cNvSpPr txBox="1"/>
          <p:nvPr/>
        </p:nvSpPr>
        <p:spPr>
          <a:xfrm>
            <a:off x="781282" y="1051034"/>
            <a:ext cx="7574400" cy="9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69B14A"/>
                </a:solidFill>
                <a:latin typeface="Franklin Gothic"/>
                <a:ea typeface="Franklin Gothic"/>
                <a:cs typeface="Franklin Gothic"/>
                <a:sym typeface="Franklin Gothic"/>
              </a:rPr>
              <a:t>The Data Wise Project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69B14A"/>
                </a:solidFill>
                <a:latin typeface="Franklin Gothic"/>
                <a:ea typeface="Franklin Gothic"/>
                <a:cs typeface="Franklin Gothic"/>
                <a:sym typeface="Franklin Gothic"/>
              </a:rPr>
              <a:t>at the Harvard Graduate School of Education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9191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FFFFFF"/>
                </a:solidFill>
                <a:latin typeface="Source Sans Pro"/>
                <a:ea typeface="Source Sans Pro"/>
                <a:cs typeface="Source Sans Pro"/>
                <a:sym typeface="Source Sans Pro"/>
              </a:rPr>
              <a:t>supporting teams of educators in using data to improve learning and teaching</a:t>
            </a:r>
            <a:endParaRPr sz="1400" b="0" i="0" u="none" strike="noStrike" cap="none">
              <a:solidFill>
                <a:srgbClr val="000000"/>
              </a:solidFill>
              <a:latin typeface="Arial"/>
              <a:ea typeface="Arial"/>
              <a:cs typeface="Arial"/>
              <a:sym typeface="Arial"/>
            </a:endParaRPr>
          </a:p>
        </p:txBody>
      </p:sp>
      <p:sp>
        <p:nvSpPr>
          <p:cNvPr id="259" name="Google Shape;259;p34"/>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0" name="Google Shape;260;p34"/>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1" name="Google Shape;261;p34"/>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p:cSld name="Section Break">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p35"/>
          <p:cNvSpPr txBox="1">
            <a:spLocks noGrp="1"/>
          </p:cNvSpPr>
          <p:nvPr>
            <p:ph type="ctrTitle"/>
          </p:nvPr>
        </p:nvSpPr>
        <p:spPr>
          <a:xfrm>
            <a:off x="685800" y="2020898"/>
            <a:ext cx="7772400" cy="911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243280"/>
              </a:buClr>
              <a:buSzPts val="3600"/>
              <a:buFont typeface="Source Sans Pro"/>
              <a:buNone/>
              <a:defRPr sz="3600" b="0" i="0" u="none" strike="noStrike" cap="none">
                <a:solidFill>
                  <a:srgbClr val="243280"/>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4" name="Google Shape;264;p35"/>
          <p:cNvSpPr txBox="1">
            <a:spLocks noGrp="1"/>
          </p:cNvSpPr>
          <p:nvPr>
            <p:ph type="subTitle" idx="1"/>
          </p:nvPr>
        </p:nvSpPr>
        <p:spPr>
          <a:xfrm>
            <a:off x="1371600" y="2872267"/>
            <a:ext cx="6400800" cy="573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40"/>
              </a:spcBef>
              <a:spcAft>
                <a:spcPts val="0"/>
              </a:spcAft>
              <a:buClr>
                <a:srgbClr val="69B14A"/>
              </a:buClr>
              <a:buSzPts val="2200"/>
              <a:buFont typeface="Arial"/>
              <a:buNone/>
              <a:defRPr sz="2200" b="0" i="0" u="none" strike="noStrike" cap="none">
                <a:solidFill>
                  <a:srgbClr val="898989"/>
                </a:solidFill>
                <a:latin typeface="Source Sans Pro"/>
                <a:ea typeface="Source Sans Pro"/>
                <a:cs typeface="Source Sans Pro"/>
                <a:sym typeface="Source Sans Pro"/>
              </a:defRPr>
            </a:lvl1pPr>
            <a:lvl2pPr marR="0" lvl="1" algn="ctr">
              <a:lnSpc>
                <a:spcPct val="100000"/>
              </a:lnSpc>
              <a:spcBef>
                <a:spcPts val="480"/>
              </a:spcBef>
              <a:spcAft>
                <a:spcPts val="0"/>
              </a:spcAft>
              <a:buClr>
                <a:srgbClr val="69B14A"/>
              </a:buClr>
              <a:buSzPts val="1440"/>
              <a:buFont typeface="Noto Sans Symbols"/>
              <a:buNone/>
              <a:defRPr sz="2400" b="0" i="0" u="none" strike="noStrike" cap="none">
                <a:solidFill>
                  <a:srgbClr val="898989"/>
                </a:solidFill>
                <a:latin typeface="Source Sans Pro"/>
                <a:ea typeface="Source Sans Pro"/>
                <a:cs typeface="Source Sans Pro"/>
                <a:sym typeface="Source Sans Pro"/>
              </a:defRPr>
            </a:lvl2pPr>
            <a:lvl3pPr marR="0" lvl="2" algn="ctr">
              <a:lnSpc>
                <a:spcPct val="100000"/>
              </a:lnSpc>
              <a:spcBef>
                <a:spcPts val="400"/>
              </a:spcBef>
              <a:spcAft>
                <a:spcPts val="0"/>
              </a:spcAft>
              <a:buClr>
                <a:srgbClr val="69B14A"/>
              </a:buClr>
              <a:buSzPts val="2000"/>
              <a:buFont typeface="Arial"/>
              <a:buNone/>
              <a:defRPr sz="2000" b="0" i="0" u="none" strike="noStrike" cap="none">
                <a:solidFill>
                  <a:srgbClr val="898989"/>
                </a:solidFill>
                <a:latin typeface="Source Sans Pro"/>
                <a:ea typeface="Source Sans Pro"/>
                <a:cs typeface="Source Sans Pro"/>
                <a:sym typeface="Source Sans Pro"/>
              </a:defRPr>
            </a:lvl3pPr>
            <a:lvl4pPr marR="0" lvl="3" algn="ctr">
              <a:lnSpc>
                <a:spcPct val="100000"/>
              </a:lnSpc>
              <a:spcBef>
                <a:spcPts val="360"/>
              </a:spcBef>
              <a:spcAft>
                <a:spcPts val="0"/>
              </a:spcAft>
              <a:buClr>
                <a:srgbClr val="69B14A"/>
              </a:buClr>
              <a:buSzPts val="1170"/>
              <a:buFont typeface="Noto Sans Symbols"/>
              <a:buNone/>
              <a:defRPr sz="1800" b="0" i="0" u="none" strike="noStrike" cap="none">
                <a:solidFill>
                  <a:srgbClr val="898989"/>
                </a:solidFill>
                <a:latin typeface="Source Sans Pro"/>
                <a:ea typeface="Source Sans Pro"/>
                <a:cs typeface="Source Sans Pro"/>
                <a:sym typeface="Source Sans Pro"/>
              </a:defRPr>
            </a:lvl4pPr>
            <a:lvl5pPr marR="0" lvl="4" algn="ctr">
              <a:lnSpc>
                <a:spcPct val="100000"/>
              </a:lnSpc>
              <a:spcBef>
                <a:spcPts val="320"/>
              </a:spcBef>
              <a:spcAft>
                <a:spcPts val="0"/>
              </a:spcAft>
              <a:buClr>
                <a:srgbClr val="69B14A"/>
              </a:buClr>
              <a:buSzPts val="1600"/>
              <a:buFont typeface="Arial"/>
              <a:buNone/>
              <a:defRPr sz="1600" b="0" i="0" u="none" strike="noStrike" cap="none">
                <a:solidFill>
                  <a:srgbClr val="898989"/>
                </a:solidFill>
                <a:latin typeface="Source Sans Pro"/>
                <a:ea typeface="Source Sans Pro"/>
                <a:cs typeface="Source Sans Pro"/>
                <a:sym typeface="Source Sans Pro"/>
              </a:defRPr>
            </a:lvl5pPr>
            <a:lvl6pPr marR="0" lvl="5"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sp>
        <p:nvSpPr>
          <p:cNvPr id="265" name="Google Shape;265;p35"/>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6" name="Google Shape;266;p35"/>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7" name="Google Shape;267;p35"/>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268" name="Google Shape;268;p35" descr="C:\Users\Carl\Desktop\arrow-small.png"/>
          <p:cNvPicPr preferRelativeResize="0"/>
          <p:nvPr/>
        </p:nvPicPr>
        <p:blipFill/>
        <p:spPr>
          <a:xfrm>
            <a:off x="7937051" y="4862320"/>
            <a:ext cx="144495" cy="16183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column" type="twoObj">
  <p:cSld name="TWO_OBJECTS">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457200" y="205978"/>
            <a:ext cx="8229600" cy="576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Calibri"/>
              <a:buNone/>
              <a:defRPr sz="440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1" name="Google Shape;271;p36"/>
          <p:cNvSpPr txBox="1">
            <a:spLocks noGrp="1"/>
          </p:cNvSpPr>
          <p:nvPr>
            <p:ph type="body" idx="1"/>
          </p:nvPr>
        </p:nvSpPr>
        <p:spPr>
          <a:xfrm>
            <a:off x="457200" y="852853"/>
            <a:ext cx="4038600" cy="37419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69B14A"/>
              </a:buClr>
              <a:buSzPts val="2800"/>
              <a:buFont typeface="Calibri"/>
              <a:buChar char="•"/>
              <a:defRPr sz="2800" i="0" u="none" strike="noStrike" cap="none">
                <a:solidFill>
                  <a:schemeClr val="dk1"/>
                </a:solidFill>
                <a:latin typeface="Calibri"/>
                <a:ea typeface="Calibri"/>
                <a:cs typeface="Calibri"/>
                <a:sym typeface="Calibri"/>
              </a:defRPr>
            </a:lvl1pPr>
            <a:lvl2pPr marL="914400" marR="0" lvl="1" indent="-320040" algn="l">
              <a:lnSpc>
                <a:spcPct val="100000"/>
              </a:lnSpc>
              <a:spcBef>
                <a:spcPts val="480"/>
              </a:spcBef>
              <a:spcAft>
                <a:spcPts val="0"/>
              </a:spcAft>
              <a:buClr>
                <a:srgbClr val="69B14A"/>
              </a:buClr>
              <a:buSzPts val="1440"/>
              <a:buFont typeface="Calibri"/>
              <a:buChar char="➢"/>
              <a:defRPr sz="240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rgbClr val="69B14A"/>
              </a:buClr>
              <a:buSzPts val="2000"/>
              <a:buFont typeface="Calibri"/>
              <a:buChar char="•"/>
              <a:defRPr sz="2000" i="0" u="none" strike="noStrike" cap="none">
                <a:solidFill>
                  <a:schemeClr val="dk1"/>
                </a:solidFill>
                <a:latin typeface="Calibri"/>
                <a:ea typeface="Calibri"/>
                <a:cs typeface="Calibri"/>
                <a:sym typeface="Calibri"/>
              </a:defRPr>
            </a:lvl3pPr>
            <a:lvl4pPr marL="1828800" marR="0" lvl="3" indent="-302894" algn="l">
              <a:lnSpc>
                <a:spcPct val="100000"/>
              </a:lnSpc>
              <a:spcBef>
                <a:spcPts val="360"/>
              </a:spcBef>
              <a:spcAft>
                <a:spcPts val="0"/>
              </a:spcAft>
              <a:buClr>
                <a:srgbClr val="69B14A"/>
              </a:buClr>
              <a:buSzPts val="1170"/>
              <a:buFont typeface="Calibri"/>
              <a:buChar char="➢"/>
              <a:defRPr sz="180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rgbClr val="69B14A"/>
              </a:buClr>
              <a:buSzPts val="1800"/>
              <a:buFont typeface="Calibri"/>
              <a:buChar char="•"/>
              <a:defRPr sz="180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9pPr>
          </a:lstStyle>
          <a:p>
            <a:endParaRPr/>
          </a:p>
        </p:txBody>
      </p:sp>
      <p:sp>
        <p:nvSpPr>
          <p:cNvPr id="272" name="Google Shape;272;p36"/>
          <p:cNvSpPr txBox="1">
            <a:spLocks noGrp="1"/>
          </p:cNvSpPr>
          <p:nvPr>
            <p:ph type="body" idx="2"/>
          </p:nvPr>
        </p:nvSpPr>
        <p:spPr>
          <a:xfrm>
            <a:off x="4648200" y="852853"/>
            <a:ext cx="4038600" cy="37419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69B14A"/>
              </a:buClr>
              <a:buSzPts val="2800"/>
              <a:buFont typeface="Calibri"/>
              <a:buChar char="•"/>
              <a:defRPr sz="2800" i="0" u="none" strike="noStrike" cap="none">
                <a:solidFill>
                  <a:schemeClr val="dk1"/>
                </a:solidFill>
                <a:latin typeface="Calibri"/>
                <a:ea typeface="Calibri"/>
                <a:cs typeface="Calibri"/>
                <a:sym typeface="Calibri"/>
              </a:defRPr>
            </a:lvl1pPr>
            <a:lvl2pPr marL="914400" marR="0" lvl="1" indent="-320040" algn="l">
              <a:lnSpc>
                <a:spcPct val="100000"/>
              </a:lnSpc>
              <a:spcBef>
                <a:spcPts val="480"/>
              </a:spcBef>
              <a:spcAft>
                <a:spcPts val="0"/>
              </a:spcAft>
              <a:buClr>
                <a:srgbClr val="69B14A"/>
              </a:buClr>
              <a:buSzPts val="1440"/>
              <a:buFont typeface="Calibri"/>
              <a:buChar char="➢"/>
              <a:defRPr sz="240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rgbClr val="69B14A"/>
              </a:buClr>
              <a:buSzPts val="2000"/>
              <a:buFont typeface="Calibri"/>
              <a:buChar char="•"/>
              <a:defRPr sz="2000" i="0" u="none" strike="noStrike" cap="none">
                <a:solidFill>
                  <a:schemeClr val="dk1"/>
                </a:solidFill>
                <a:latin typeface="Calibri"/>
                <a:ea typeface="Calibri"/>
                <a:cs typeface="Calibri"/>
                <a:sym typeface="Calibri"/>
              </a:defRPr>
            </a:lvl3pPr>
            <a:lvl4pPr marL="1828800" marR="0" lvl="3" indent="-302894" algn="l">
              <a:lnSpc>
                <a:spcPct val="100000"/>
              </a:lnSpc>
              <a:spcBef>
                <a:spcPts val="360"/>
              </a:spcBef>
              <a:spcAft>
                <a:spcPts val="0"/>
              </a:spcAft>
              <a:buClr>
                <a:srgbClr val="69B14A"/>
              </a:buClr>
              <a:buSzPts val="1170"/>
              <a:buFont typeface="Calibri"/>
              <a:buChar char="➢"/>
              <a:defRPr sz="180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rgbClr val="69B14A"/>
              </a:buClr>
              <a:buSzPts val="1800"/>
              <a:buFont typeface="Calibri"/>
              <a:buChar char="•"/>
              <a:defRPr sz="180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Calibri"/>
              <a:buChar char="•"/>
              <a:defRPr sz="1800" i="0" u="none" strike="noStrike" cap="none">
                <a:solidFill>
                  <a:schemeClr val="dk1"/>
                </a:solidFill>
                <a:latin typeface="Calibri"/>
                <a:ea typeface="Calibri"/>
                <a:cs typeface="Calibri"/>
                <a:sym typeface="Calibri"/>
              </a:defRPr>
            </a:lvl9pPr>
          </a:lstStyle>
          <a:p>
            <a:endParaRPr/>
          </a:p>
        </p:txBody>
      </p:sp>
      <p:sp>
        <p:nvSpPr>
          <p:cNvPr id="273" name="Google Shape;273;p36"/>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36"/>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5" name="Google Shape;275;p36"/>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u="none" strike="noStrike" cap="none">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cxnSp>
        <p:nvCxnSpPr>
          <p:cNvPr id="276" name="Google Shape;276;p36"/>
          <p:cNvCxnSpPr/>
          <p:nvPr/>
        </p:nvCxnSpPr>
        <p:spPr>
          <a:xfrm>
            <a:off x="457199" y="782516"/>
            <a:ext cx="8229600" cy="0"/>
          </a:xfrm>
          <a:prstGeom prst="straightConnector1">
            <a:avLst/>
          </a:prstGeom>
          <a:noFill/>
          <a:ln w="25400" cap="flat" cmpd="sng">
            <a:solidFill>
              <a:srgbClr val="243280"/>
            </a:solidFill>
            <a:prstDash val="solid"/>
            <a:round/>
            <a:headEnd type="none" w="sm" len="sm"/>
            <a:tailEnd type="none" w="sm" len="sm"/>
          </a:ln>
          <a:effectLst>
            <a:outerShdw blurRad="40000" dist="20000" dir="5400000" rotWithShape="0">
              <a:srgbClr val="000000">
                <a:alpha val="37647"/>
              </a:srgbClr>
            </a:outerShdw>
          </a:effectLst>
        </p:spPr>
      </p:cxnSp>
      <p:pic>
        <p:nvPicPr>
          <p:cNvPr id="277" name="Google Shape;277;p36" descr="C:\Users\Carl\Desktop\arrow-small.png"/>
          <p:cNvPicPr preferRelativeResize="0"/>
          <p:nvPr/>
        </p:nvPicPr>
        <p:blipFill/>
        <p:spPr>
          <a:xfrm>
            <a:off x="7937051" y="4862320"/>
            <a:ext cx="144495" cy="16183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One Column">
  <p:cSld name="1_One Column">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457200" y="205978"/>
            <a:ext cx="8229600" cy="576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0" name="Google Shape;280;p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rgbClr val="69B14A"/>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20040" algn="l">
              <a:lnSpc>
                <a:spcPct val="100000"/>
              </a:lnSpc>
              <a:spcBef>
                <a:spcPts val="480"/>
              </a:spcBef>
              <a:spcAft>
                <a:spcPts val="0"/>
              </a:spcAft>
              <a:buClr>
                <a:srgbClr val="69B14A"/>
              </a:buClr>
              <a:buSzPts val="14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a:lnSpc>
                <a:spcPct val="100000"/>
              </a:lnSpc>
              <a:spcBef>
                <a:spcPts val="400"/>
              </a:spcBef>
              <a:spcAft>
                <a:spcPts val="0"/>
              </a:spcAft>
              <a:buClr>
                <a:srgbClr val="69B14A"/>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02894" algn="l">
              <a:lnSpc>
                <a:spcPct val="100000"/>
              </a:lnSpc>
              <a:spcBef>
                <a:spcPts val="360"/>
              </a:spcBef>
              <a:spcAft>
                <a:spcPts val="0"/>
              </a:spcAft>
              <a:buClr>
                <a:srgbClr val="69B14A"/>
              </a:buClr>
              <a:buSzPts val="117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30200" algn="l">
              <a:lnSpc>
                <a:spcPct val="100000"/>
              </a:lnSpc>
              <a:spcBef>
                <a:spcPts val="320"/>
              </a:spcBef>
              <a:spcAft>
                <a:spcPts val="0"/>
              </a:spcAft>
              <a:buClr>
                <a:srgbClr val="69B14A"/>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281" name="Google Shape;281;p37"/>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b="0" i="0">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2" name="Google Shape;282;p37"/>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800" b="0" i="0">
                <a:solidFill>
                  <a:srgbClr val="FFFFFF"/>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3" name="Google Shape;283;p37"/>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cxnSp>
        <p:nvCxnSpPr>
          <p:cNvPr id="284" name="Google Shape;284;p37"/>
          <p:cNvCxnSpPr/>
          <p:nvPr/>
        </p:nvCxnSpPr>
        <p:spPr>
          <a:xfrm>
            <a:off x="457200" y="1063228"/>
            <a:ext cx="8229600" cy="0"/>
          </a:xfrm>
          <a:prstGeom prst="straightConnector1">
            <a:avLst/>
          </a:prstGeom>
          <a:noFill/>
          <a:ln w="25400" cap="flat" cmpd="sng">
            <a:solidFill>
              <a:srgbClr val="243280"/>
            </a:solidFill>
            <a:prstDash val="solid"/>
            <a:round/>
            <a:headEnd type="none" w="sm" len="sm"/>
            <a:tailEnd type="none" w="sm" len="sm"/>
          </a:ln>
          <a:effectLst>
            <a:outerShdw blurRad="40000" dist="20000" dir="5400000" rotWithShape="0">
              <a:srgbClr val="000000">
                <a:alpha val="37647"/>
              </a:srgbClr>
            </a:outerShdw>
          </a:effectLst>
        </p:spPr>
      </p:cxnSp>
      <p:pic>
        <p:nvPicPr>
          <p:cNvPr id="285" name="Google Shape;285;p37" descr="C:\Users\Carl\Desktop\arrow-small.png"/>
          <p:cNvPicPr preferRelativeResize="0"/>
          <p:nvPr/>
        </p:nvPicPr>
        <p:blipFill/>
        <p:spPr>
          <a:xfrm>
            <a:off x="7937051" y="4862320"/>
            <a:ext cx="144495" cy="16183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971550" y="285750"/>
            <a:ext cx="7200900" cy="610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2"/>
              </a:buClr>
              <a:buSzPts val="2800"/>
              <a:buFont typeface="Source Sans Pro"/>
              <a:buNone/>
              <a:defRPr sz="2800" b="0" i="0" u="none" strike="noStrike" cap="none">
                <a:solidFill>
                  <a:schemeClr val="accent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8" name="Google Shape;288;p38"/>
          <p:cNvSpPr txBox="1">
            <a:spLocks noGrp="1"/>
          </p:cNvSpPr>
          <p:nvPr>
            <p:ph type="body" idx="1"/>
          </p:nvPr>
        </p:nvSpPr>
        <p:spPr>
          <a:xfrm>
            <a:off x="971550" y="1154316"/>
            <a:ext cx="7200900" cy="33033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0"/>
              </a:spcBef>
              <a:spcAft>
                <a:spcPts val="0"/>
              </a:spcAft>
              <a:buClr>
                <a:srgbClr val="69B14A"/>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1pPr>
            <a:lvl2pPr marL="914400" marR="0" lvl="1" indent="-289560" algn="l">
              <a:lnSpc>
                <a:spcPct val="100000"/>
              </a:lnSpc>
              <a:spcBef>
                <a:spcPts val="0"/>
              </a:spcBef>
              <a:spcAft>
                <a:spcPts val="0"/>
              </a:spcAft>
              <a:buClr>
                <a:srgbClr val="69B14A"/>
              </a:buClr>
              <a:buSzPts val="96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1371600" marR="0" lvl="2" indent="-330200" algn="l">
              <a:lnSpc>
                <a:spcPct val="100000"/>
              </a:lnSpc>
              <a:spcBef>
                <a:spcPts val="0"/>
              </a:spcBef>
              <a:spcAft>
                <a:spcPts val="0"/>
              </a:spcAft>
              <a:buClr>
                <a:srgbClr val="69B14A"/>
              </a:buClr>
              <a:buSzPts val="1600"/>
              <a:buFont typeface="Arial"/>
              <a:buChar char="•"/>
              <a:defRPr sz="1600" b="0" i="0" u="none" strike="noStrike" cap="none">
                <a:solidFill>
                  <a:schemeClr val="dk1"/>
                </a:solidFill>
                <a:latin typeface="Source Sans Pro"/>
                <a:ea typeface="Source Sans Pro"/>
                <a:cs typeface="Source Sans Pro"/>
                <a:sym typeface="Source Sans Pro"/>
              </a:defRPr>
            </a:lvl3pPr>
            <a:lvl4pPr marL="1828800" marR="0" lvl="3" indent="-278130" algn="l">
              <a:lnSpc>
                <a:spcPct val="100000"/>
              </a:lnSpc>
              <a:spcBef>
                <a:spcPts val="0"/>
              </a:spcBef>
              <a:spcAft>
                <a:spcPts val="0"/>
              </a:spcAft>
              <a:buClr>
                <a:srgbClr val="69B14A"/>
              </a:buClr>
              <a:buSzPts val="780"/>
              <a:buFont typeface="Noto Sans Symbols"/>
              <a:buChar char="➢"/>
              <a:defRPr sz="1200" b="0" i="0" u="none" strike="noStrike" cap="none">
                <a:solidFill>
                  <a:schemeClr val="dk1"/>
                </a:solidFill>
                <a:latin typeface="Source Sans Pro"/>
                <a:ea typeface="Source Sans Pro"/>
                <a:cs typeface="Source Sans Pro"/>
                <a:sym typeface="Source Sans Pro"/>
              </a:defRPr>
            </a:lvl4pPr>
            <a:lvl5pPr marL="2286000" marR="0" lvl="4" indent="-304800" algn="l">
              <a:lnSpc>
                <a:spcPct val="100000"/>
              </a:lnSpc>
              <a:spcBef>
                <a:spcPts val="0"/>
              </a:spcBef>
              <a:spcAft>
                <a:spcPts val="0"/>
              </a:spcAft>
              <a:buClr>
                <a:srgbClr val="69B14A"/>
              </a:buClr>
              <a:buSzPts val="1200"/>
              <a:buFont typeface="Arial"/>
              <a:buChar char="•"/>
              <a:defRPr sz="1200" b="0" i="0" u="none" strike="noStrike" cap="none">
                <a:solidFill>
                  <a:schemeClr val="dk1"/>
                </a:solidFill>
                <a:latin typeface="Source Sans Pro"/>
                <a:ea typeface="Source Sans Pro"/>
                <a:cs typeface="Source Sans Pro"/>
                <a:sym typeface="Source Sans Pro"/>
              </a:defRPr>
            </a:lvl5pPr>
            <a:lvl6pPr marL="2743200" marR="0" lvl="5" indent="-295275" algn="l">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Cambria"/>
                <a:ea typeface="Cambria"/>
                <a:cs typeface="Cambria"/>
                <a:sym typeface="Cambria"/>
              </a:defRPr>
            </a:lvl6pPr>
            <a:lvl7pPr marL="3200400" marR="0" lvl="6" indent="-295275" algn="l">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Cambria"/>
                <a:ea typeface="Cambria"/>
                <a:cs typeface="Cambria"/>
                <a:sym typeface="Cambria"/>
              </a:defRPr>
            </a:lvl7pPr>
            <a:lvl8pPr marL="3657600" marR="0" lvl="7" indent="-295275" algn="l">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Cambria"/>
                <a:ea typeface="Cambria"/>
                <a:cs typeface="Cambria"/>
                <a:sym typeface="Cambria"/>
              </a:defRPr>
            </a:lvl8pPr>
            <a:lvl9pPr marL="4114800" marR="0" lvl="8" indent="-295275" algn="l">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Cambria"/>
                <a:ea typeface="Cambria"/>
                <a:cs typeface="Cambria"/>
                <a:sym typeface="Cambria"/>
              </a:defRPr>
            </a:lvl9pPr>
          </a:lstStyle>
          <a:p>
            <a:endParaRPr/>
          </a:p>
        </p:txBody>
      </p:sp>
      <p:sp>
        <p:nvSpPr>
          <p:cNvPr id="289" name="Google Shape;289;p38"/>
          <p:cNvSpPr txBox="1">
            <a:spLocks noGrp="1"/>
          </p:cNvSpPr>
          <p:nvPr>
            <p:ph type="dt" idx="10"/>
          </p:nvPr>
        </p:nvSpPr>
        <p:spPr>
          <a:xfrm>
            <a:off x="6417128" y="4814597"/>
            <a:ext cx="1013400" cy="179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1400"/>
              <a:buNone/>
              <a:defRPr sz="750" b="0" i="0" u="none" strike="noStrike" cap="none">
                <a:solidFill>
                  <a:schemeClr val="dk1"/>
                </a:solidFill>
                <a:latin typeface="Cambria"/>
                <a:ea typeface="Cambria"/>
                <a:cs typeface="Cambria"/>
                <a:sym typeface="Cambria"/>
              </a:defRPr>
            </a:lvl1pPr>
            <a:lvl2pPr marR="0" lvl="1"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0" name="Google Shape;290;p38"/>
          <p:cNvSpPr txBox="1">
            <a:spLocks noGrp="1"/>
          </p:cNvSpPr>
          <p:nvPr>
            <p:ph type="ftr" idx="11"/>
          </p:nvPr>
        </p:nvSpPr>
        <p:spPr>
          <a:xfrm>
            <a:off x="971550" y="4814597"/>
            <a:ext cx="3886200" cy="179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750" b="0" i="0" u="none" strike="noStrike" cap="none">
                <a:solidFill>
                  <a:schemeClr val="dk1"/>
                </a:solidFill>
                <a:latin typeface="Cambria"/>
                <a:ea typeface="Cambria"/>
                <a:cs typeface="Cambria"/>
                <a:sym typeface="Cambria"/>
              </a:defRPr>
            </a:lvl1pPr>
            <a:lvl2pPr marR="0" lvl="1"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291" name="Google Shape;291;p38"/>
          <p:cNvSpPr txBox="1">
            <a:spLocks noGrp="1"/>
          </p:cNvSpPr>
          <p:nvPr>
            <p:ph type="sldNum" idx="12"/>
          </p:nvPr>
        </p:nvSpPr>
        <p:spPr>
          <a:xfrm>
            <a:off x="7648768" y="4814597"/>
            <a:ext cx="523800" cy="179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chemeClr val="dk1"/>
              </a:buClr>
              <a:buSzPts val="188"/>
              <a:buFont typeface="Cambria"/>
              <a:buNone/>
              <a:defRPr sz="75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36"/>
        <p:cNvGrpSpPr/>
        <p:nvPr/>
      </p:nvGrpSpPr>
      <p:grpSpPr>
        <a:xfrm>
          <a:off x="0" y="0"/>
          <a:ext cx="0" cy="0"/>
          <a:chOff x="0" y="0"/>
          <a:chExt cx="0" cy="0"/>
        </a:xfrm>
      </p:grpSpPr>
      <p:sp>
        <p:nvSpPr>
          <p:cNvPr id="37" name="Google Shape;37;p5"/>
          <p:cNvSpPr/>
          <p:nvPr/>
        </p:nvSpPr>
        <p:spPr>
          <a:xfrm>
            <a:off x="2382" y="4800600"/>
            <a:ext cx="91416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
          <p:cNvSpPr/>
          <p:nvPr/>
        </p:nvSpPr>
        <p:spPr>
          <a:xfrm>
            <a:off x="12" y="4750737"/>
            <a:ext cx="9141600" cy="4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rotWithShape="1">
          <a:blip r:embed="rId2">
            <a:alphaModFix/>
          </a:blip>
          <a:srcRect/>
          <a:stretch/>
        </p:blipFill>
        <p:spPr>
          <a:xfrm>
            <a:off x="0" y="90640"/>
            <a:ext cx="871693" cy="668363"/>
          </a:xfrm>
          <a:prstGeom prst="rect">
            <a:avLst/>
          </a:prstGeom>
          <a:noFill/>
          <a:ln>
            <a:noFill/>
          </a:ln>
        </p:spPr>
      </p:pic>
      <p:sp>
        <p:nvSpPr>
          <p:cNvPr id="43" name="Google Shape;43;p5"/>
          <p:cNvSpPr>
            <a:spLocks noGrp="1"/>
          </p:cNvSpPr>
          <p:nvPr>
            <p:ph type="chart" idx="2"/>
          </p:nvPr>
        </p:nvSpPr>
        <p:spPr>
          <a:xfrm>
            <a:off x="871538" y="557409"/>
            <a:ext cx="7470775" cy="3963792"/>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6"/>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47" name="Google Shape;47;p6"/>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
          <p:cNvSpPr>
            <a:spLocks noGrp="1"/>
          </p:cNvSpPr>
          <p:nvPr>
            <p:ph type="pic" idx="3"/>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1_Comparison 2">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7"/>
          <p:cNvSpPr txBox="1">
            <a:spLocks noGrp="1"/>
          </p:cNvSpPr>
          <p:nvPr>
            <p:ph type="body" idx="1"/>
          </p:nvPr>
        </p:nvSpPr>
        <p:spPr>
          <a:xfrm>
            <a:off x="822960" y="1384539"/>
            <a:ext cx="3703200" cy="5523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5" name="Google Shape;55;p7"/>
          <p:cNvSpPr txBox="1">
            <a:spLocks noGrp="1"/>
          </p:cNvSpPr>
          <p:nvPr>
            <p:ph type="body" idx="2"/>
          </p:nvPr>
        </p:nvSpPr>
        <p:spPr>
          <a:xfrm>
            <a:off x="822960" y="1936751"/>
            <a:ext cx="3703200" cy="24651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6" name="Google Shape;56;p7"/>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7"/>
          <p:cNvSpPr>
            <a:spLocks noGrp="1"/>
          </p:cNvSpPr>
          <p:nvPr>
            <p:ph type="chart" idx="3"/>
          </p:nvPr>
        </p:nvSpPr>
        <p:spPr>
          <a:xfrm>
            <a:off x="4591050" y="1384300"/>
            <a:ext cx="3817938" cy="3017838"/>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8"/>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8"/>
          <p:cNvSpPr>
            <a:spLocks noGrp="1"/>
          </p:cNvSpPr>
          <p:nvPr>
            <p:ph type="pic" idx="2"/>
          </p:nvPr>
        </p:nvSpPr>
        <p:spPr>
          <a:xfrm>
            <a:off x="822325" y="1446213"/>
            <a:ext cx="7543800" cy="314483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1_Title Only 3">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9"/>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
          <p:cNvSpPr>
            <a:spLocks noGrp="1"/>
          </p:cNvSpPr>
          <p:nvPr>
            <p:ph type="chart" idx="2"/>
          </p:nvPr>
        </p:nvSpPr>
        <p:spPr>
          <a:xfrm>
            <a:off x="822325" y="1446213"/>
            <a:ext cx="7543800" cy="316388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0"/>
          <p:cNvSpPr txBox="1">
            <a:spLocks noGrp="1"/>
          </p:cNvSpPr>
          <p:nvPr>
            <p:ph type="body" idx="1"/>
          </p:nvPr>
        </p:nvSpPr>
        <p:spPr>
          <a:xfrm>
            <a:off x="822960" y="1384301"/>
            <a:ext cx="3703200" cy="3017400"/>
          </a:xfrm>
          <a:prstGeom prst="rect">
            <a:avLst/>
          </a:prstGeom>
          <a:noFill/>
          <a:ln>
            <a:noFill/>
          </a:ln>
        </p:spPr>
        <p:txBody>
          <a:bodyPr spcFirstLastPara="1" wrap="square" lIns="0" tIns="45700" rIns="0" bIns="45700" anchor="t" anchorCtr="0">
            <a:no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 name="Google Shape;75;p10"/>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0"/>
          <p:cNvSpPr>
            <a:spLocks noGrp="1"/>
          </p:cNvSpPr>
          <p:nvPr>
            <p:ph type="pic" idx="2"/>
          </p:nvPr>
        </p:nvSpPr>
        <p:spPr>
          <a:xfrm>
            <a:off x="4633913" y="1384300"/>
            <a:ext cx="3732212" cy="3017837"/>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p:nvPr/>
        </p:nvSpPr>
        <p:spPr>
          <a:xfrm>
            <a:off x="0" y="4750737"/>
            <a:ext cx="9144000" cy="4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822959" y="1384300"/>
            <a:ext cx="7543800" cy="30174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pic>
        <p:nvPicPr>
          <p:cNvPr id="14" name="Google Shape;14;p1"/>
          <p:cNvPicPr preferRelativeResize="0"/>
          <p:nvPr/>
        </p:nvPicPr>
        <p:blipFill rotWithShape="1">
          <a:blip r:embed="rId15">
            <a:alphaModFix/>
          </a:blip>
          <a:srcRect/>
          <a:stretch/>
        </p:blipFill>
        <p:spPr>
          <a:xfrm>
            <a:off x="0" y="90640"/>
            <a:ext cx="871693" cy="668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15"/>
          <p:cNvSpPr/>
          <p:nvPr/>
        </p:nvSpPr>
        <p:spPr>
          <a:xfrm>
            <a:off x="0"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5"/>
          <p:cNvSpPr/>
          <p:nvPr/>
        </p:nvSpPr>
        <p:spPr>
          <a:xfrm>
            <a:off x="0" y="4750737"/>
            <a:ext cx="9144000" cy="4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15"/>
          <p:cNvSpPr txBox="1">
            <a:spLocks noGrp="1"/>
          </p:cNvSpPr>
          <p:nvPr>
            <p:ph type="body" idx="1"/>
          </p:nvPr>
        </p:nvSpPr>
        <p:spPr>
          <a:xfrm>
            <a:off x="822959" y="1384300"/>
            <a:ext cx="7543800" cy="30174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19" name="Google Shape;119;p15"/>
          <p:cNvSpPr txBox="1">
            <a:spLocks noGrp="1"/>
          </p:cNvSpPr>
          <p:nvPr>
            <p:ph type="dt" idx="10"/>
          </p:nvPr>
        </p:nvSpPr>
        <p:spPr>
          <a:xfrm>
            <a:off x="822961" y="4844839"/>
            <a:ext cx="18543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5"/>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5"/>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2" name="Google Shape;122;p15"/>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pic>
        <p:nvPicPr>
          <p:cNvPr id="123" name="Google Shape;123;p15"/>
          <p:cNvPicPr preferRelativeResize="0"/>
          <p:nvPr/>
        </p:nvPicPr>
        <p:blipFill rotWithShape="1">
          <a:blip r:embed="rId17">
            <a:alphaModFix/>
          </a:blip>
          <a:srcRect/>
          <a:stretch/>
        </p:blipFill>
        <p:spPr>
          <a:xfrm>
            <a:off x="0" y="90640"/>
            <a:ext cx="871693" cy="668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457200" y="205978"/>
            <a:ext cx="8229600" cy="576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9" name="Google Shape;239;p31"/>
          <p:cNvSpPr txBox="1">
            <a:spLocks noGrp="1"/>
          </p:cNvSpPr>
          <p:nvPr>
            <p:ph type="body" idx="1"/>
          </p:nvPr>
        </p:nvSpPr>
        <p:spPr>
          <a:xfrm>
            <a:off x="457200" y="852853"/>
            <a:ext cx="8229600" cy="37419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69B14A"/>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20040" algn="l" rtl="0">
              <a:lnSpc>
                <a:spcPct val="100000"/>
              </a:lnSpc>
              <a:spcBef>
                <a:spcPts val="480"/>
              </a:spcBef>
              <a:spcAft>
                <a:spcPts val="0"/>
              </a:spcAft>
              <a:buClr>
                <a:srgbClr val="69B14A"/>
              </a:buClr>
              <a:buSzPts val="14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100000"/>
              </a:lnSpc>
              <a:spcBef>
                <a:spcPts val="400"/>
              </a:spcBef>
              <a:spcAft>
                <a:spcPts val="0"/>
              </a:spcAft>
              <a:buClr>
                <a:srgbClr val="69B14A"/>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02894" algn="l" rtl="0">
              <a:lnSpc>
                <a:spcPct val="100000"/>
              </a:lnSpc>
              <a:spcBef>
                <a:spcPts val="360"/>
              </a:spcBef>
              <a:spcAft>
                <a:spcPts val="0"/>
              </a:spcAft>
              <a:buClr>
                <a:srgbClr val="69B14A"/>
              </a:buClr>
              <a:buSzPts val="117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320"/>
              </a:spcBef>
              <a:spcAft>
                <a:spcPts val="0"/>
              </a:spcAft>
              <a:buClr>
                <a:srgbClr val="69B14A"/>
              </a:buClr>
              <a:buSzPts val="1600"/>
              <a:buFont typeface="Arial"/>
              <a:buChar char="•"/>
              <a:defRPr sz="16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240" name="Google Shape;240;p31"/>
          <p:cNvSpPr txBox="1">
            <a:spLocks noGrp="1"/>
          </p:cNvSpPr>
          <p:nvPr>
            <p:ph type="sldNum" idx="12"/>
          </p:nvPr>
        </p:nvSpPr>
        <p:spPr>
          <a:xfrm>
            <a:off x="6553200" y="4888007"/>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31"/>
          <p:cNvSpPr txBox="1">
            <a:spLocks noGrp="1"/>
          </p:cNvSpPr>
          <p:nvPr>
            <p:ph type="dt" idx="10"/>
          </p:nvPr>
        </p:nvSpPr>
        <p:spPr>
          <a:xfrm>
            <a:off x="457199" y="4901116"/>
            <a:ext cx="4283100" cy="226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2" name="Google Shape;242;p31"/>
          <p:cNvSpPr txBox="1">
            <a:spLocks noGrp="1"/>
          </p:cNvSpPr>
          <p:nvPr>
            <p:ph type="ftr" idx="11"/>
          </p:nvPr>
        </p:nvSpPr>
        <p:spPr>
          <a:xfrm>
            <a:off x="5793005" y="4893746"/>
            <a:ext cx="2393100" cy="249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FFFFF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www.youtube.com/watch?v=pMIsx17Z9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9.xml"/><Relationship Id="rId5" Type="http://schemas.openxmlformats.org/officeDocument/2006/relationships/hyperlink" Target="https://creativecommons.org/licenses/by-sa/3.0/" TargetMode="External"/><Relationship Id="rId4" Type="http://schemas.openxmlformats.org/officeDocument/2006/relationships/hyperlink" Target="http://lifebushido-triangle.wikispaces.com/TeamCandA+Recruit+Triangl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youtube.com/watch?v=Vr_ACiVZmIM#action=shar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edx.org/course/introduction-to-data-wise-a-collaborative-process-to-improve-learning-teaching-2"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9"/>
          <p:cNvPicPr preferRelativeResize="0">
            <a:picLocks noGrp="1"/>
          </p:cNvPicPr>
          <p:nvPr>
            <p:ph type="pic" idx="2"/>
          </p:nvPr>
        </p:nvPicPr>
        <p:blipFill rotWithShape="1">
          <a:blip r:embed="rId3">
            <a:alphaModFix/>
          </a:blip>
          <a:srcRect t="19762" b="19762"/>
          <a:stretch/>
        </p:blipFill>
        <p:spPr>
          <a:xfrm>
            <a:off x="0" y="0"/>
            <a:ext cx="9144000" cy="3686400"/>
          </a:xfrm>
          <a:prstGeom prst="rect">
            <a:avLst/>
          </a:prstGeom>
          <a:solidFill>
            <a:srgbClr val="BECAD4"/>
          </a:solidFill>
          <a:ln>
            <a:noFill/>
          </a:ln>
        </p:spPr>
      </p:pic>
      <p:sp>
        <p:nvSpPr>
          <p:cNvPr id="297" name="Google Shape;297;p39"/>
          <p:cNvSpPr txBox="1">
            <a:spLocks noGrp="1"/>
          </p:cNvSpPr>
          <p:nvPr>
            <p:ph type="title"/>
          </p:nvPr>
        </p:nvSpPr>
        <p:spPr>
          <a:xfrm>
            <a:off x="50" y="3806200"/>
            <a:ext cx="9144000" cy="617100"/>
          </a:xfrm>
          <a:prstGeom prst="rect">
            <a:avLst/>
          </a:prstGeom>
          <a:noFill/>
          <a:ln>
            <a:noFill/>
          </a:ln>
        </p:spPr>
        <p:txBody>
          <a:bodyPr spcFirstLastPara="1" wrap="square" lIns="91425" tIns="0" rIns="91425" bIns="0" anchor="b" anchorCtr="0">
            <a:noAutofit/>
          </a:bodyPr>
          <a:lstStyle/>
          <a:p>
            <a:pPr marL="0" lvl="0" indent="0" algn="ctr" rtl="0">
              <a:lnSpc>
                <a:spcPct val="85000"/>
              </a:lnSpc>
              <a:spcBef>
                <a:spcPts val="0"/>
              </a:spcBef>
              <a:spcAft>
                <a:spcPts val="0"/>
              </a:spcAft>
              <a:buSzPts val="3600"/>
              <a:buNone/>
            </a:pPr>
            <a:r>
              <a:rPr lang="en-US" sz="3000"/>
              <a:t>The Power of Data to Empower Schools</a:t>
            </a:r>
            <a:endParaRPr sz="3000"/>
          </a:p>
        </p:txBody>
      </p:sp>
      <p:sp>
        <p:nvSpPr>
          <p:cNvPr id="298" name="Google Shape;298;p39"/>
          <p:cNvSpPr txBox="1">
            <a:spLocks noGrp="1"/>
          </p:cNvSpPr>
          <p:nvPr>
            <p:ph type="body" idx="1"/>
          </p:nvPr>
        </p:nvSpPr>
        <p:spPr>
          <a:xfrm>
            <a:off x="0" y="4430275"/>
            <a:ext cx="9078600" cy="445800"/>
          </a:xfrm>
          <a:prstGeom prst="rect">
            <a:avLst/>
          </a:prstGeom>
          <a:noFill/>
          <a:ln>
            <a:noFill/>
          </a:ln>
        </p:spPr>
        <p:txBody>
          <a:bodyPr spcFirstLastPara="1" wrap="square" lIns="91425" tIns="0" rIns="91425" bIns="0" anchor="t" anchorCtr="0">
            <a:noAutofit/>
          </a:bodyPr>
          <a:lstStyle/>
          <a:p>
            <a:pPr marL="457200" lvl="0" indent="-228600" algn="ctr" rtl="0">
              <a:lnSpc>
                <a:spcPct val="90000"/>
              </a:lnSpc>
              <a:spcBef>
                <a:spcPts val="0"/>
              </a:spcBef>
              <a:spcAft>
                <a:spcPts val="0"/>
              </a:spcAft>
              <a:buSzPts val="1500"/>
              <a:buNone/>
            </a:pPr>
            <a:r>
              <a:rPr lang="en-US"/>
              <a:t>July 2019</a:t>
            </a:r>
            <a:endParaRPr/>
          </a:p>
        </p:txBody>
      </p:sp>
      <p:sp>
        <p:nvSpPr>
          <p:cNvPr id="299" name="Google Shape;299;p39"/>
          <p:cNvSpPr txBox="1">
            <a:spLocks noGrp="1"/>
          </p:cNvSpPr>
          <p:nvPr>
            <p:ph type="ftr" idx="11"/>
          </p:nvPr>
        </p:nvSpPr>
        <p:spPr>
          <a:xfrm>
            <a:off x="46" y="4844850"/>
            <a:ext cx="91440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a:t>Adapted from Harvard Graduate School of Education www.gse.harvard.edu/datawise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title"/>
          </p:nvPr>
        </p:nvSpPr>
        <p:spPr>
          <a:xfrm>
            <a:off x="822949" y="214950"/>
            <a:ext cx="82683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School Improvement</a:t>
            </a:r>
            <a:endParaRPr/>
          </a:p>
        </p:txBody>
      </p:sp>
      <p:sp>
        <p:nvSpPr>
          <p:cNvPr id="370" name="Google Shape;370;p48"/>
          <p:cNvSpPr/>
          <p:nvPr/>
        </p:nvSpPr>
        <p:spPr>
          <a:xfrm>
            <a:off x="822950" y="14783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WHY - Who am I and what do I believe about equity and school improvement?</a:t>
            </a:r>
            <a:endParaRPr b="1"/>
          </a:p>
        </p:txBody>
      </p:sp>
      <p:sp>
        <p:nvSpPr>
          <p:cNvPr id="371" name="Google Shape;371;p48"/>
          <p:cNvSpPr/>
          <p:nvPr/>
        </p:nvSpPr>
        <p:spPr>
          <a:xfrm>
            <a:off x="4017650" y="19871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8"/>
          <p:cNvSpPr/>
          <p:nvPr/>
        </p:nvSpPr>
        <p:spPr>
          <a:xfrm>
            <a:off x="822950" y="244275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WHAT - Using the Instructional Core to guide school improvement efforts</a:t>
            </a:r>
            <a:endParaRPr b="1"/>
          </a:p>
        </p:txBody>
      </p:sp>
      <p:sp>
        <p:nvSpPr>
          <p:cNvPr id="373" name="Google Shape;373;p48"/>
          <p:cNvSpPr/>
          <p:nvPr/>
        </p:nvSpPr>
        <p:spPr>
          <a:xfrm>
            <a:off x="822950" y="430750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HOW - The Data Wise Improvement Process</a:t>
            </a:r>
            <a:endParaRPr b="1"/>
          </a:p>
        </p:txBody>
      </p:sp>
      <p:sp>
        <p:nvSpPr>
          <p:cNvPr id="374" name="Google Shape;374;p48"/>
          <p:cNvSpPr/>
          <p:nvPr/>
        </p:nvSpPr>
        <p:spPr>
          <a:xfrm>
            <a:off x="822950" y="3381525"/>
            <a:ext cx="6980100" cy="420600"/>
          </a:xfrm>
          <a:prstGeom prst="rect">
            <a:avLst/>
          </a:prstGeom>
          <a:solidFill>
            <a:srgbClr val="90C2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WHO - Instructional Leadership Teams guiding school improvement</a:t>
            </a:r>
            <a:endParaRPr b="1"/>
          </a:p>
        </p:txBody>
      </p:sp>
      <p:sp>
        <p:nvSpPr>
          <p:cNvPr id="375" name="Google Shape;375;p48"/>
          <p:cNvSpPr/>
          <p:nvPr/>
        </p:nvSpPr>
        <p:spPr>
          <a:xfrm>
            <a:off x="4017650" y="3890375"/>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8"/>
          <p:cNvSpPr/>
          <p:nvPr/>
        </p:nvSpPr>
        <p:spPr>
          <a:xfrm>
            <a:off x="4017650" y="29387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WHO - Instructional Leadership Teams (ILTs)</a:t>
            </a:r>
            <a:endParaRPr sz="4000"/>
          </a:p>
        </p:txBody>
      </p:sp>
      <p:sp>
        <p:nvSpPr>
          <p:cNvPr id="382" name="Google Shape;382;p49"/>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ctr" rtl="0">
              <a:lnSpc>
                <a:spcPct val="80000"/>
              </a:lnSpc>
              <a:spcBef>
                <a:spcPts val="0"/>
              </a:spcBef>
              <a:spcAft>
                <a:spcPts val="0"/>
              </a:spcAft>
              <a:buNone/>
            </a:pPr>
            <a:endParaRPr sz="2400">
              <a:solidFill>
                <a:srgbClr val="7F7F7F"/>
              </a:solidFill>
              <a:latin typeface="Trebuchet MS"/>
              <a:ea typeface="Trebuchet MS"/>
              <a:cs typeface="Trebuchet MS"/>
              <a:sym typeface="Trebuchet MS"/>
            </a:endParaRPr>
          </a:p>
          <a:p>
            <a:pPr marL="0" lvl="0" indent="0" algn="ctr" rtl="0">
              <a:lnSpc>
                <a:spcPct val="80000"/>
              </a:lnSpc>
              <a:spcBef>
                <a:spcPts val="0"/>
              </a:spcBef>
              <a:spcAft>
                <a:spcPts val="0"/>
              </a:spcAft>
              <a:buClr>
                <a:schemeClr val="dk1"/>
              </a:buClr>
              <a:buSzPts val="1332"/>
              <a:buFont typeface="Arial"/>
              <a:buNone/>
            </a:pPr>
            <a:r>
              <a:rPr lang="en-US" sz="2400">
                <a:solidFill>
                  <a:srgbClr val="7F7F7F"/>
                </a:solidFill>
                <a:latin typeface="Trebuchet MS"/>
                <a:ea typeface="Trebuchet MS"/>
                <a:cs typeface="Trebuchet MS"/>
                <a:sym typeface="Trebuchet MS"/>
              </a:rPr>
              <a:t>“</a:t>
            </a:r>
            <a:r>
              <a:rPr lang="en-US" sz="2400">
                <a:solidFill>
                  <a:srgbClr val="000000"/>
                </a:solidFill>
                <a:latin typeface="Trebuchet MS"/>
                <a:ea typeface="Trebuchet MS"/>
                <a:cs typeface="Trebuchet MS"/>
                <a:sym typeface="Trebuchet MS"/>
              </a:rPr>
              <a:t>School leaders have the greatest effect on student learning when they identify strong teachers with diverse backgrounds and expertise and develop them into a high functioning community of instructional leaders.”</a:t>
            </a:r>
            <a:endParaRPr sz="2400">
              <a:solidFill>
                <a:srgbClr val="000000"/>
              </a:solidFill>
              <a:latin typeface="Trebuchet MS"/>
              <a:ea typeface="Trebuchet MS"/>
              <a:cs typeface="Trebuchet MS"/>
              <a:sym typeface="Trebuchet MS"/>
            </a:endParaRPr>
          </a:p>
          <a:p>
            <a:pPr marL="0" lvl="0" indent="0" algn="ctr" rtl="0">
              <a:lnSpc>
                <a:spcPct val="80000"/>
              </a:lnSpc>
              <a:spcBef>
                <a:spcPts val="1000"/>
              </a:spcBef>
              <a:spcAft>
                <a:spcPts val="0"/>
              </a:spcAft>
              <a:buClr>
                <a:schemeClr val="dk1"/>
              </a:buClr>
              <a:buSzPts val="1332"/>
              <a:buFont typeface="Arial"/>
              <a:buNone/>
            </a:pPr>
            <a:r>
              <a:rPr lang="en-US" sz="2400">
                <a:solidFill>
                  <a:srgbClr val="000000"/>
                </a:solidFill>
                <a:latin typeface="Trebuchet MS"/>
                <a:ea typeface="Trebuchet MS"/>
                <a:cs typeface="Trebuchet MS"/>
                <a:sym typeface="Trebuchet MS"/>
              </a:rPr>
              <a:t>-Breakthrough Principals (2016)</a:t>
            </a:r>
            <a:endParaRPr sz="2400">
              <a:solidFill>
                <a:srgbClr val="000000"/>
              </a:solidFill>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endParaRPr sz="2800">
              <a:solidFill>
                <a:schemeClr val="dk1"/>
              </a:solidFill>
            </a:endParaRPr>
          </a:p>
          <a:p>
            <a:pPr marL="0" lvl="0" indent="0" algn="l" rtl="0">
              <a:spcBef>
                <a:spcPts val="1000"/>
              </a:spcBef>
              <a:spcAft>
                <a:spcPts val="0"/>
              </a:spcAft>
              <a:buClr>
                <a:schemeClr val="dk1"/>
              </a:buClr>
              <a:buSzPts val="1800"/>
              <a:buFont typeface="Arial"/>
              <a:buNone/>
            </a:pP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0"/>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ILTs- Purpose</a:t>
            </a:r>
            <a:endParaRPr/>
          </a:p>
        </p:txBody>
      </p:sp>
      <p:sp>
        <p:nvSpPr>
          <p:cNvPr id="388" name="Google Shape;388;p50"/>
          <p:cNvSpPr txBox="1">
            <a:spLocks noGrp="1"/>
          </p:cNvSpPr>
          <p:nvPr>
            <p:ph type="body" idx="1"/>
          </p:nvPr>
        </p:nvSpPr>
        <p:spPr>
          <a:xfrm>
            <a:off x="906075" y="1370175"/>
            <a:ext cx="7543800" cy="3304200"/>
          </a:xfrm>
          <a:prstGeom prst="rect">
            <a:avLst/>
          </a:prstGeom>
        </p:spPr>
        <p:txBody>
          <a:bodyPr spcFirstLastPara="1" wrap="square" lIns="0" tIns="45700" rIns="0" bIns="45700" anchor="t" anchorCtr="0">
            <a:noAutofit/>
          </a:bodyPr>
          <a:lstStyle/>
          <a:p>
            <a:pPr marL="45720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p:txBody>
      </p:sp>
      <p:sp>
        <p:nvSpPr>
          <p:cNvPr id="389" name="Google Shape;389;p50"/>
          <p:cNvSpPr/>
          <p:nvPr/>
        </p:nvSpPr>
        <p:spPr>
          <a:xfrm>
            <a:off x="906075" y="1398625"/>
            <a:ext cx="2103600" cy="303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US" sz="2000" b="1">
                <a:solidFill>
                  <a:srgbClr val="3F3F3F"/>
                </a:solidFill>
                <a:latin typeface="Calibri"/>
                <a:ea typeface="Calibri"/>
                <a:cs typeface="Calibri"/>
                <a:sym typeface="Calibri"/>
              </a:rPr>
              <a:t>Guide the work of school improvemen</a:t>
            </a:r>
            <a:r>
              <a:rPr lang="en-US" sz="2000">
                <a:solidFill>
                  <a:srgbClr val="3F3F3F"/>
                </a:solidFill>
                <a:latin typeface="Calibri"/>
                <a:ea typeface="Calibri"/>
                <a:cs typeface="Calibri"/>
                <a:sym typeface="Calibri"/>
              </a:rPr>
              <a:t>t</a:t>
            </a:r>
            <a:endParaRPr/>
          </a:p>
        </p:txBody>
      </p:sp>
      <p:sp>
        <p:nvSpPr>
          <p:cNvPr id="390" name="Google Shape;390;p50"/>
          <p:cNvSpPr/>
          <p:nvPr/>
        </p:nvSpPr>
        <p:spPr>
          <a:xfrm>
            <a:off x="5607450" y="3620525"/>
            <a:ext cx="3396600" cy="10881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US">
                <a:solidFill>
                  <a:srgbClr val="FFFFFF"/>
                </a:solidFill>
                <a:latin typeface="Calibri"/>
                <a:ea typeface="Calibri"/>
                <a:cs typeface="Calibri"/>
                <a:sym typeface="Calibri"/>
              </a:rPr>
              <a:t>Guide school improvement through processes including the Data Wise Improvement Process and implementation of the Instructional Learning Framework</a:t>
            </a:r>
            <a:endParaRPr>
              <a:solidFill>
                <a:srgbClr val="FFFFFF"/>
              </a:solidFill>
            </a:endParaRPr>
          </a:p>
        </p:txBody>
      </p:sp>
      <p:sp>
        <p:nvSpPr>
          <p:cNvPr id="391" name="Google Shape;391;p50"/>
          <p:cNvSpPr/>
          <p:nvPr/>
        </p:nvSpPr>
        <p:spPr>
          <a:xfrm>
            <a:off x="5607450" y="1370175"/>
            <a:ext cx="3396600" cy="681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US">
                <a:solidFill>
                  <a:srgbClr val="FFFFFF"/>
                </a:solidFill>
                <a:latin typeface="Calibri"/>
                <a:ea typeface="Calibri"/>
                <a:cs typeface="Calibri"/>
                <a:sym typeface="Calibri"/>
              </a:rPr>
              <a:t>Increase collaboration and distributive leadership</a:t>
            </a:r>
            <a:endParaRPr>
              <a:solidFill>
                <a:srgbClr val="FFFFFF"/>
              </a:solidFill>
            </a:endParaRPr>
          </a:p>
        </p:txBody>
      </p:sp>
      <p:sp>
        <p:nvSpPr>
          <p:cNvPr id="392" name="Google Shape;392;p50"/>
          <p:cNvSpPr/>
          <p:nvPr/>
        </p:nvSpPr>
        <p:spPr>
          <a:xfrm>
            <a:off x="5607450" y="2130925"/>
            <a:ext cx="3396600" cy="681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US">
                <a:solidFill>
                  <a:srgbClr val="FFFFFF"/>
                </a:solidFill>
                <a:latin typeface="Calibri"/>
                <a:ea typeface="Calibri"/>
                <a:cs typeface="Calibri"/>
                <a:sym typeface="Calibri"/>
              </a:rPr>
              <a:t>Ensure consistency of instructional vision school-wide</a:t>
            </a:r>
            <a:endParaRPr>
              <a:solidFill>
                <a:srgbClr val="FFFFFF"/>
              </a:solidFill>
            </a:endParaRPr>
          </a:p>
        </p:txBody>
      </p:sp>
      <p:sp>
        <p:nvSpPr>
          <p:cNvPr id="393" name="Google Shape;393;p50"/>
          <p:cNvSpPr/>
          <p:nvPr/>
        </p:nvSpPr>
        <p:spPr>
          <a:xfrm>
            <a:off x="5607450" y="2875725"/>
            <a:ext cx="3396600" cy="681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200"/>
              </a:spcBef>
              <a:spcAft>
                <a:spcPts val="0"/>
              </a:spcAft>
              <a:buNone/>
            </a:pPr>
            <a:r>
              <a:rPr lang="en-US">
                <a:solidFill>
                  <a:srgbClr val="FFFFFF"/>
                </a:solidFill>
                <a:latin typeface="Calibri"/>
                <a:ea typeface="Calibri"/>
                <a:cs typeface="Calibri"/>
                <a:sym typeface="Calibri"/>
              </a:rPr>
              <a:t>Provide guidance, grounded in evidence, about the school’s instructional program</a:t>
            </a:r>
            <a:endParaRPr>
              <a:solidFill>
                <a:srgbClr val="FFFFFF"/>
              </a:solidFill>
            </a:endParaRPr>
          </a:p>
        </p:txBody>
      </p:sp>
      <p:sp>
        <p:nvSpPr>
          <p:cNvPr id="394" name="Google Shape;394;p50"/>
          <p:cNvSpPr/>
          <p:nvPr/>
        </p:nvSpPr>
        <p:spPr>
          <a:xfrm rot="2824">
            <a:off x="3585286" y="1614969"/>
            <a:ext cx="1095600" cy="1914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0"/>
          <p:cNvSpPr/>
          <p:nvPr/>
        </p:nvSpPr>
        <p:spPr>
          <a:xfrm rot="2824">
            <a:off x="3585286" y="2375719"/>
            <a:ext cx="1095600" cy="1914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0"/>
          <p:cNvSpPr/>
          <p:nvPr/>
        </p:nvSpPr>
        <p:spPr>
          <a:xfrm rot="2824">
            <a:off x="3585286" y="3120519"/>
            <a:ext cx="1095600" cy="1914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0"/>
          <p:cNvSpPr/>
          <p:nvPr/>
        </p:nvSpPr>
        <p:spPr>
          <a:xfrm rot="5648">
            <a:off x="3585270" y="4068880"/>
            <a:ext cx="1095601" cy="191400"/>
          </a:xfrm>
          <a:prstGeom prs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1000"/>
                                        <p:tgtEl>
                                          <p:spTgt spid="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1"/>
          <p:cNvSpPr txBox="1">
            <a:spLocks noGrp="1"/>
          </p:cNvSpPr>
          <p:nvPr>
            <p:ph type="title"/>
          </p:nvPr>
        </p:nvSpPr>
        <p:spPr>
          <a:xfrm>
            <a:off x="855310" y="148178"/>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an ILT </a:t>
            </a:r>
            <a:r>
              <a:rPr lang="en-US">
                <a:solidFill>
                  <a:srgbClr val="00FF00"/>
                </a:solidFill>
              </a:rPr>
              <a:t>IS</a:t>
            </a:r>
            <a:endParaRPr>
              <a:solidFill>
                <a:srgbClr val="00FF00"/>
              </a:solidFill>
            </a:endParaRPr>
          </a:p>
        </p:txBody>
      </p:sp>
      <p:sp>
        <p:nvSpPr>
          <p:cNvPr id="403" name="Google Shape;403;p51"/>
          <p:cNvSpPr txBox="1">
            <a:spLocks noGrp="1"/>
          </p:cNvSpPr>
          <p:nvPr>
            <p:ph type="body" idx="1"/>
          </p:nvPr>
        </p:nvSpPr>
        <p:spPr>
          <a:xfrm>
            <a:off x="162650" y="1335463"/>
            <a:ext cx="7543800" cy="3200400"/>
          </a:xfrm>
          <a:prstGeom prst="rect">
            <a:avLst/>
          </a:prstGeom>
        </p:spPr>
        <p:txBody>
          <a:bodyPr spcFirstLastPara="1" wrap="square" lIns="0" tIns="45700" rIns="0" bIns="45700" anchor="b" anchorCtr="0">
            <a:noAutofit/>
          </a:bodyPr>
          <a:lstStyle/>
          <a:p>
            <a:pPr marL="0" lvl="0" indent="0" algn="l" rtl="0">
              <a:spcBef>
                <a:spcPts val="1200"/>
              </a:spcBef>
              <a:spcAft>
                <a:spcPts val="0"/>
              </a:spcAft>
              <a:buNone/>
            </a:pPr>
            <a:endParaRPr b="1"/>
          </a:p>
          <a:p>
            <a:pPr marL="0" lvl="0" indent="0" algn="l" rtl="0">
              <a:spcBef>
                <a:spcPts val="1200"/>
              </a:spcBef>
              <a:spcAft>
                <a:spcPts val="0"/>
              </a:spcAft>
              <a:buNone/>
            </a:pPr>
            <a:r>
              <a:rPr lang="en-US" b="1"/>
              <a:t>  </a:t>
            </a:r>
            <a:endParaRPr b="1"/>
          </a:p>
        </p:txBody>
      </p:sp>
      <p:sp>
        <p:nvSpPr>
          <p:cNvPr id="404" name="Google Shape;404;p51"/>
          <p:cNvSpPr/>
          <p:nvPr/>
        </p:nvSpPr>
        <p:spPr>
          <a:xfrm>
            <a:off x="-16425" y="1501725"/>
            <a:ext cx="7679100" cy="673200"/>
          </a:xfrm>
          <a:prstGeom prst="rect">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Feeds into similar structure for Grade Level/Department Teams</a:t>
            </a:r>
            <a:endParaRPr sz="2000" b="1"/>
          </a:p>
        </p:txBody>
      </p:sp>
      <p:sp>
        <p:nvSpPr>
          <p:cNvPr id="405" name="Google Shape;405;p51"/>
          <p:cNvSpPr/>
          <p:nvPr/>
        </p:nvSpPr>
        <p:spPr>
          <a:xfrm>
            <a:off x="162650" y="1648275"/>
            <a:ext cx="7679100" cy="6732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A place where divergent ideas are heard and leadership is shared</a:t>
            </a:r>
            <a:endParaRPr sz="2000" b="1"/>
          </a:p>
        </p:txBody>
      </p:sp>
      <p:sp>
        <p:nvSpPr>
          <p:cNvPr id="406" name="Google Shape;406;p51"/>
          <p:cNvSpPr/>
          <p:nvPr/>
        </p:nvSpPr>
        <p:spPr>
          <a:xfrm>
            <a:off x="274650" y="1838338"/>
            <a:ext cx="7679100" cy="6732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Unique to each school</a:t>
            </a:r>
            <a:endParaRPr sz="2000" b="1"/>
          </a:p>
        </p:txBody>
      </p:sp>
      <p:sp>
        <p:nvSpPr>
          <p:cNvPr id="407" name="Google Shape;407;p51"/>
          <p:cNvSpPr/>
          <p:nvPr/>
        </p:nvSpPr>
        <p:spPr>
          <a:xfrm>
            <a:off x="430525" y="2000575"/>
            <a:ext cx="7679100" cy="673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Knowledgeable about how students learn</a:t>
            </a:r>
            <a:endParaRPr sz="2000" b="1"/>
          </a:p>
        </p:txBody>
      </p:sp>
      <p:sp>
        <p:nvSpPr>
          <p:cNvPr id="408" name="Google Shape;408;p51"/>
          <p:cNvSpPr/>
          <p:nvPr/>
        </p:nvSpPr>
        <p:spPr>
          <a:xfrm>
            <a:off x="593150" y="2174925"/>
            <a:ext cx="7679100" cy="673200"/>
          </a:xfrm>
          <a:prstGeom prst="rect">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Knowledgeable about the content and rigor expected in the standards </a:t>
            </a:r>
            <a:endParaRPr sz="2000" b="1"/>
          </a:p>
        </p:txBody>
      </p:sp>
      <p:sp>
        <p:nvSpPr>
          <p:cNvPr id="409" name="Google Shape;409;p51"/>
          <p:cNvSpPr/>
          <p:nvPr/>
        </p:nvSpPr>
        <p:spPr>
          <a:xfrm>
            <a:off x="772250" y="2380938"/>
            <a:ext cx="7679100" cy="6732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A model of a professional learning community. Identifies and seeks training as a team</a:t>
            </a:r>
            <a:endParaRPr sz="2000" b="1"/>
          </a:p>
        </p:txBody>
      </p:sp>
      <p:sp>
        <p:nvSpPr>
          <p:cNvPr id="410" name="Google Shape;410;p51"/>
          <p:cNvSpPr/>
          <p:nvPr/>
        </p:nvSpPr>
        <p:spPr>
          <a:xfrm>
            <a:off x="952350" y="2571750"/>
            <a:ext cx="7679100" cy="6732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Fully committed to the implementation of New York State and National Standards and the Instructional Learning Framework</a:t>
            </a:r>
            <a:endParaRPr sz="2000" b="1"/>
          </a:p>
        </p:txBody>
      </p:sp>
      <p:sp>
        <p:nvSpPr>
          <p:cNvPr id="411" name="Google Shape;411;p51"/>
          <p:cNvSpPr/>
          <p:nvPr/>
        </p:nvSpPr>
        <p:spPr>
          <a:xfrm>
            <a:off x="1172200" y="2733463"/>
            <a:ext cx="7679100" cy="6732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Representative of all staff groups including Teachers, Administration, and instructional support staff (Special Education, ESOL)</a:t>
            </a:r>
            <a:endParaRPr sz="2000" b="1"/>
          </a:p>
        </p:txBody>
      </p:sp>
      <p:sp>
        <p:nvSpPr>
          <p:cNvPr id="412" name="Google Shape;412;p51"/>
          <p:cNvSpPr/>
          <p:nvPr/>
        </p:nvSpPr>
        <p:spPr>
          <a:xfrm>
            <a:off x="1286475" y="2848125"/>
            <a:ext cx="7679100" cy="6732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Centered on teaching and learning/ Deals only with instructional issues</a:t>
            </a:r>
            <a:endParaRPr sz="2000" b="1"/>
          </a:p>
        </p:txBody>
      </p:sp>
      <p:sp>
        <p:nvSpPr>
          <p:cNvPr id="413" name="Google Shape;413;p51"/>
          <p:cNvSpPr/>
          <p:nvPr/>
        </p:nvSpPr>
        <p:spPr>
          <a:xfrm>
            <a:off x="1464900" y="3113625"/>
            <a:ext cx="7679100" cy="673200"/>
          </a:xfrm>
          <a:prstGeom prst="rect">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b="1">
                <a:solidFill>
                  <a:srgbClr val="3F3F3F"/>
                </a:solidFill>
                <a:latin typeface="Calibri"/>
                <a:ea typeface="Calibri"/>
                <a:cs typeface="Calibri"/>
                <a:sym typeface="Calibri"/>
              </a:rPr>
              <a:t>Focused on student achievement for all</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200"/>
                                        <p:tgtEl>
                                          <p:spTgt spid="413"/>
                                        </p:tgtEl>
                                        <p:attrNameLst>
                                          <p:attrName>ppt_w</p:attrName>
                                        </p:attrNameLst>
                                      </p:cBhvr>
                                      <p:tavLst>
                                        <p:tav tm="0">
                                          <p:val>
                                            <p:strVal val="#ppt_w"/>
                                          </p:val>
                                        </p:tav>
                                        <p:tav tm="100000">
                                          <p:val>
                                            <p:strVal val="0"/>
                                          </p:val>
                                        </p:tav>
                                      </p:tavLst>
                                    </p:anim>
                                    <p:anim calcmode="lin" valueType="num">
                                      <p:cBhvr additive="base">
                                        <p:cTn id="12" dur="200"/>
                                        <p:tgtEl>
                                          <p:spTgt spid="413"/>
                                        </p:tgtEl>
                                        <p:attrNameLst>
                                          <p:attrName>ppt_h</p:attrName>
                                        </p:attrNameLst>
                                      </p:cBhvr>
                                      <p:tavLst>
                                        <p:tav tm="0">
                                          <p:val>
                                            <p:strVal val="#ppt_h"/>
                                          </p:val>
                                        </p:tav>
                                        <p:tav tm="100000">
                                          <p:val>
                                            <p:strVal val="0"/>
                                          </p:val>
                                        </p:tav>
                                      </p:tavLst>
                                    </p:anim>
                                    <p:set>
                                      <p:cBhvr>
                                        <p:cTn id="13" dur="1" fill="hold">
                                          <p:stCondLst>
                                            <p:cond delay="200"/>
                                          </p:stCondLst>
                                        </p:cTn>
                                        <p:tgtEl>
                                          <p:spTgt spid="4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nodeType="clickEffect">
                                  <p:stCondLst>
                                    <p:cond delay="0"/>
                                  </p:stCondLst>
                                  <p:childTnLst>
                                    <p:anim calcmode="lin" valueType="num">
                                      <p:cBhvr additive="base">
                                        <p:cTn id="17" dur="300"/>
                                        <p:tgtEl>
                                          <p:spTgt spid="412"/>
                                        </p:tgtEl>
                                        <p:attrNameLst>
                                          <p:attrName>ppt_w</p:attrName>
                                        </p:attrNameLst>
                                      </p:cBhvr>
                                      <p:tavLst>
                                        <p:tav tm="0">
                                          <p:val>
                                            <p:strVal val="#ppt_w"/>
                                          </p:val>
                                        </p:tav>
                                        <p:tav tm="100000">
                                          <p:val>
                                            <p:strVal val="0"/>
                                          </p:val>
                                        </p:tav>
                                      </p:tavLst>
                                    </p:anim>
                                    <p:anim calcmode="lin" valueType="num">
                                      <p:cBhvr additive="base">
                                        <p:cTn id="18" dur="300"/>
                                        <p:tgtEl>
                                          <p:spTgt spid="412"/>
                                        </p:tgtEl>
                                        <p:attrNameLst>
                                          <p:attrName>ppt_h</p:attrName>
                                        </p:attrNameLst>
                                      </p:cBhvr>
                                      <p:tavLst>
                                        <p:tav tm="0">
                                          <p:val>
                                            <p:strVal val="#ppt_h"/>
                                          </p:val>
                                        </p:tav>
                                        <p:tav tm="100000">
                                          <p:val>
                                            <p:strVal val="0"/>
                                          </p:val>
                                        </p:tav>
                                      </p:tavLst>
                                    </p:anim>
                                    <p:set>
                                      <p:cBhvr>
                                        <p:cTn id="19" dur="1" fill="hold">
                                          <p:stCondLst>
                                            <p:cond delay="300"/>
                                          </p:stCondLst>
                                        </p:cTn>
                                        <p:tgtEl>
                                          <p:spTgt spid="4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additive="base">
                                        <p:cTn id="23" dur="300"/>
                                        <p:tgtEl>
                                          <p:spTgt spid="411"/>
                                        </p:tgtEl>
                                        <p:attrNameLst>
                                          <p:attrName>ppt_w</p:attrName>
                                        </p:attrNameLst>
                                      </p:cBhvr>
                                      <p:tavLst>
                                        <p:tav tm="0">
                                          <p:val>
                                            <p:strVal val="#ppt_w"/>
                                          </p:val>
                                        </p:tav>
                                        <p:tav tm="100000">
                                          <p:val>
                                            <p:strVal val="0"/>
                                          </p:val>
                                        </p:tav>
                                      </p:tavLst>
                                    </p:anim>
                                    <p:anim calcmode="lin" valueType="num">
                                      <p:cBhvr additive="base">
                                        <p:cTn id="24" dur="300"/>
                                        <p:tgtEl>
                                          <p:spTgt spid="411"/>
                                        </p:tgtEl>
                                        <p:attrNameLst>
                                          <p:attrName>ppt_h</p:attrName>
                                        </p:attrNameLst>
                                      </p:cBhvr>
                                      <p:tavLst>
                                        <p:tav tm="0">
                                          <p:val>
                                            <p:strVal val="#ppt_h"/>
                                          </p:val>
                                        </p:tav>
                                        <p:tav tm="100000">
                                          <p:val>
                                            <p:strVal val="0"/>
                                          </p:val>
                                        </p:tav>
                                      </p:tavLst>
                                    </p:anim>
                                    <p:set>
                                      <p:cBhvr>
                                        <p:cTn id="25" dur="1" fill="hold">
                                          <p:stCondLst>
                                            <p:cond delay="300"/>
                                          </p:stCondLst>
                                        </p:cTn>
                                        <p:tgtEl>
                                          <p:spTgt spid="4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additive="base">
                                        <p:cTn id="29" dur="200"/>
                                        <p:tgtEl>
                                          <p:spTgt spid="410"/>
                                        </p:tgtEl>
                                        <p:attrNameLst>
                                          <p:attrName>ppt_w</p:attrName>
                                        </p:attrNameLst>
                                      </p:cBhvr>
                                      <p:tavLst>
                                        <p:tav tm="0">
                                          <p:val>
                                            <p:strVal val="#ppt_w"/>
                                          </p:val>
                                        </p:tav>
                                        <p:tav tm="100000">
                                          <p:val>
                                            <p:strVal val="0"/>
                                          </p:val>
                                        </p:tav>
                                      </p:tavLst>
                                    </p:anim>
                                    <p:anim calcmode="lin" valueType="num">
                                      <p:cBhvr additive="base">
                                        <p:cTn id="30" dur="200"/>
                                        <p:tgtEl>
                                          <p:spTgt spid="410"/>
                                        </p:tgtEl>
                                        <p:attrNameLst>
                                          <p:attrName>ppt_h</p:attrName>
                                        </p:attrNameLst>
                                      </p:cBhvr>
                                      <p:tavLst>
                                        <p:tav tm="0">
                                          <p:val>
                                            <p:strVal val="#ppt_h"/>
                                          </p:val>
                                        </p:tav>
                                        <p:tav tm="100000">
                                          <p:val>
                                            <p:strVal val="0"/>
                                          </p:val>
                                        </p:tav>
                                      </p:tavLst>
                                    </p:anim>
                                    <p:set>
                                      <p:cBhvr>
                                        <p:cTn id="31" dur="1" fill="hold">
                                          <p:stCondLst>
                                            <p:cond delay="200"/>
                                          </p:stCondLst>
                                        </p:cTn>
                                        <p:tgtEl>
                                          <p:spTgt spid="4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childTnLst>
                                    <p:anim calcmode="lin" valueType="num">
                                      <p:cBhvr additive="base">
                                        <p:cTn id="35" dur="200"/>
                                        <p:tgtEl>
                                          <p:spTgt spid="409"/>
                                        </p:tgtEl>
                                        <p:attrNameLst>
                                          <p:attrName>ppt_w</p:attrName>
                                        </p:attrNameLst>
                                      </p:cBhvr>
                                      <p:tavLst>
                                        <p:tav tm="0">
                                          <p:val>
                                            <p:strVal val="#ppt_w"/>
                                          </p:val>
                                        </p:tav>
                                        <p:tav tm="100000">
                                          <p:val>
                                            <p:strVal val="0"/>
                                          </p:val>
                                        </p:tav>
                                      </p:tavLst>
                                    </p:anim>
                                    <p:anim calcmode="lin" valueType="num">
                                      <p:cBhvr additive="base">
                                        <p:cTn id="36" dur="200"/>
                                        <p:tgtEl>
                                          <p:spTgt spid="409"/>
                                        </p:tgtEl>
                                        <p:attrNameLst>
                                          <p:attrName>ppt_h</p:attrName>
                                        </p:attrNameLst>
                                      </p:cBhvr>
                                      <p:tavLst>
                                        <p:tav tm="0">
                                          <p:val>
                                            <p:strVal val="#ppt_h"/>
                                          </p:val>
                                        </p:tav>
                                        <p:tav tm="100000">
                                          <p:val>
                                            <p:strVal val="0"/>
                                          </p:val>
                                        </p:tav>
                                      </p:tavLst>
                                    </p:anim>
                                    <p:set>
                                      <p:cBhvr>
                                        <p:cTn id="37" dur="1" fill="hold">
                                          <p:stCondLst>
                                            <p:cond delay="200"/>
                                          </p:stCondLst>
                                        </p:cTn>
                                        <p:tgtEl>
                                          <p:spTgt spid="40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additive="base">
                                        <p:cTn id="41" dur="200"/>
                                        <p:tgtEl>
                                          <p:spTgt spid="408"/>
                                        </p:tgtEl>
                                        <p:attrNameLst>
                                          <p:attrName>ppt_w</p:attrName>
                                        </p:attrNameLst>
                                      </p:cBhvr>
                                      <p:tavLst>
                                        <p:tav tm="0">
                                          <p:val>
                                            <p:strVal val="#ppt_w"/>
                                          </p:val>
                                        </p:tav>
                                        <p:tav tm="100000">
                                          <p:val>
                                            <p:strVal val="0"/>
                                          </p:val>
                                        </p:tav>
                                      </p:tavLst>
                                    </p:anim>
                                    <p:anim calcmode="lin" valueType="num">
                                      <p:cBhvr additive="base">
                                        <p:cTn id="42" dur="200"/>
                                        <p:tgtEl>
                                          <p:spTgt spid="408"/>
                                        </p:tgtEl>
                                        <p:attrNameLst>
                                          <p:attrName>ppt_h</p:attrName>
                                        </p:attrNameLst>
                                      </p:cBhvr>
                                      <p:tavLst>
                                        <p:tav tm="0">
                                          <p:val>
                                            <p:strVal val="#ppt_h"/>
                                          </p:val>
                                        </p:tav>
                                        <p:tav tm="100000">
                                          <p:val>
                                            <p:strVal val="0"/>
                                          </p:val>
                                        </p:tav>
                                      </p:tavLst>
                                    </p:anim>
                                    <p:set>
                                      <p:cBhvr>
                                        <p:cTn id="43" dur="1" fill="hold">
                                          <p:stCondLst>
                                            <p:cond delay="200"/>
                                          </p:stCondLst>
                                        </p:cTn>
                                        <p:tgtEl>
                                          <p:spTgt spid="40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3" presetClass="exit" presetSubtype="32" fill="hold" nodeType="clickEffect">
                                  <p:stCondLst>
                                    <p:cond delay="0"/>
                                  </p:stCondLst>
                                  <p:childTnLst>
                                    <p:anim calcmode="lin" valueType="num">
                                      <p:cBhvr additive="base">
                                        <p:cTn id="47" dur="400"/>
                                        <p:tgtEl>
                                          <p:spTgt spid="407"/>
                                        </p:tgtEl>
                                        <p:attrNameLst>
                                          <p:attrName>ppt_w</p:attrName>
                                        </p:attrNameLst>
                                      </p:cBhvr>
                                      <p:tavLst>
                                        <p:tav tm="0">
                                          <p:val>
                                            <p:strVal val="#ppt_w"/>
                                          </p:val>
                                        </p:tav>
                                        <p:tav tm="100000">
                                          <p:val>
                                            <p:strVal val="0"/>
                                          </p:val>
                                        </p:tav>
                                      </p:tavLst>
                                    </p:anim>
                                    <p:anim calcmode="lin" valueType="num">
                                      <p:cBhvr additive="base">
                                        <p:cTn id="48" dur="400"/>
                                        <p:tgtEl>
                                          <p:spTgt spid="407"/>
                                        </p:tgtEl>
                                        <p:attrNameLst>
                                          <p:attrName>ppt_h</p:attrName>
                                        </p:attrNameLst>
                                      </p:cBhvr>
                                      <p:tavLst>
                                        <p:tav tm="0">
                                          <p:val>
                                            <p:strVal val="#ppt_h"/>
                                          </p:val>
                                        </p:tav>
                                        <p:tav tm="100000">
                                          <p:val>
                                            <p:strVal val="0"/>
                                          </p:val>
                                        </p:tav>
                                      </p:tavLst>
                                    </p:anim>
                                    <p:set>
                                      <p:cBhvr>
                                        <p:cTn id="49" dur="1" fill="hold">
                                          <p:stCondLst>
                                            <p:cond delay="400"/>
                                          </p:stCondLst>
                                        </p:cTn>
                                        <p:tgtEl>
                                          <p:spTgt spid="40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3" presetClass="exit" presetSubtype="32" fill="hold" nodeType="clickEffect">
                                  <p:stCondLst>
                                    <p:cond delay="0"/>
                                  </p:stCondLst>
                                  <p:childTnLst>
                                    <p:anim calcmode="lin" valueType="num">
                                      <p:cBhvr additive="base">
                                        <p:cTn id="53" dur="300"/>
                                        <p:tgtEl>
                                          <p:spTgt spid="406"/>
                                        </p:tgtEl>
                                        <p:attrNameLst>
                                          <p:attrName>ppt_w</p:attrName>
                                        </p:attrNameLst>
                                      </p:cBhvr>
                                      <p:tavLst>
                                        <p:tav tm="0">
                                          <p:val>
                                            <p:strVal val="#ppt_w"/>
                                          </p:val>
                                        </p:tav>
                                        <p:tav tm="100000">
                                          <p:val>
                                            <p:strVal val="0"/>
                                          </p:val>
                                        </p:tav>
                                      </p:tavLst>
                                    </p:anim>
                                    <p:anim calcmode="lin" valueType="num">
                                      <p:cBhvr additive="base">
                                        <p:cTn id="54" dur="300"/>
                                        <p:tgtEl>
                                          <p:spTgt spid="406"/>
                                        </p:tgtEl>
                                        <p:attrNameLst>
                                          <p:attrName>ppt_h</p:attrName>
                                        </p:attrNameLst>
                                      </p:cBhvr>
                                      <p:tavLst>
                                        <p:tav tm="0">
                                          <p:val>
                                            <p:strVal val="#ppt_h"/>
                                          </p:val>
                                        </p:tav>
                                        <p:tav tm="100000">
                                          <p:val>
                                            <p:strVal val="0"/>
                                          </p:val>
                                        </p:tav>
                                      </p:tavLst>
                                    </p:anim>
                                    <p:set>
                                      <p:cBhvr>
                                        <p:cTn id="55" dur="1" fill="hold">
                                          <p:stCondLst>
                                            <p:cond delay="300"/>
                                          </p:stCondLst>
                                        </p:cTn>
                                        <p:tgtEl>
                                          <p:spTgt spid="40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3" presetClass="exit" presetSubtype="32" fill="hold" nodeType="clickEffect">
                                  <p:stCondLst>
                                    <p:cond delay="0"/>
                                  </p:stCondLst>
                                  <p:childTnLst>
                                    <p:anim calcmode="lin" valueType="num">
                                      <p:cBhvr additive="base">
                                        <p:cTn id="59" dur="600"/>
                                        <p:tgtEl>
                                          <p:spTgt spid="405"/>
                                        </p:tgtEl>
                                        <p:attrNameLst>
                                          <p:attrName>ppt_w</p:attrName>
                                        </p:attrNameLst>
                                      </p:cBhvr>
                                      <p:tavLst>
                                        <p:tav tm="0">
                                          <p:val>
                                            <p:strVal val="#ppt_w"/>
                                          </p:val>
                                        </p:tav>
                                        <p:tav tm="100000">
                                          <p:val>
                                            <p:strVal val="0"/>
                                          </p:val>
                                        </p:tav>
                                      </p:tavLst>
                                    </p:anim>
                                    <p:anim calcmode="lin" valueType="num">
                                      <p:cBhvr additive="base">
                                        <p:cTn id="60" dur="600"/>
                                        <p:tgtEl>
                                          <p:spTgt spid="405"/>
                                        </p:tgtEl>
                                        <p:attrNameLst>
                                          <p:attrName>ppt_h</p:attrName>
                                        </p:attrNameLst>
                                      </p:cBhvr>
                                      <p:tavLst>
                                        <p:tav tm="0">
                                          <p:val>
                                            <p:strVal val="#ppt_h"/>
                                          </p:val>
                                        </p:tav>
                                        <p:tav tm="100000">
                                          <p:val>
                                            <p:strVal val="0"/>
                                          </p:val>
                                        </p:tav>
                                      </p:tavLst>
                                    </p:anim>
                                    <p:set>
                                      <p:cBhvr>
                                        <p:cTn id="61" dur="1" fill="hold">
                                          <p:stCondLst>
                                            <p:cond delay="600"/>
                                          </p:stCondLst>
                                        </p:cTn>
                                        <p:tgtEl>
                                          <p:spTgt spid="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2"/>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a:t>What an ILT </a:t>
            </a:r>
            <a:r>
              <a:rPr lang="en-US">
                <a:solidFill>
                  <a:srgbClr val="CC0000"/>
                </a:solidFill>
              </a:rPr>
              <a:t>IS NOT</a:t>
            </a:r>
            <a:endParaRPr/>
          </a:p>
        </p:txBody>
      </p:sp>
      <p:sp>
        <p:nvSpPr>
          <p:cNvPr id="419" name="Google Shape;419;p52"/>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sp>
        <p:nvSpPr>
          <p:cNvPr id="420" name="Google Shape;420;p52"/>
          <p:cNvSpPr/>
          <p:nvPr/>
        </p:nvSpPr>
        <p:spPr>
          <a:xfrm>
            <a:off x="732450" y="1303050"/>
            <a:ext cx="7679100" cy="6732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a:solidFill>
                  <a:srgbClr val="3F3F3F"/>
                </a:solidFill>
                <a:latin typeface="Calibri"/>
                <a:ea typeface="Calibri"/>
                <a:cs typeface="Calibri"/>
                <a:sym typeface="Calibri"/>
              </a:rPr>
              <a:t>Responsible for the day-to-day operations of the school (though they may make suggestions)</a:t>
            </a:r>
            <a:endParaRPr sz="2000" b="1"/>
          </a:p>
        </p:txBody>
      </p:sp>
      <p:sp>
        <p:nvSpPr>
          <p:cNvPr id="421" name="Google Shape;421;p52"/>
          <p:cNvSpPr/>
          <p:nvPr/>
        </p:nvSpPr>
        <p:spPr>
          <a:xfrm>
            <a:off x="732450" y="1961863"/>
            <a:ext cx="7679100" cy="6732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a:solidFill>
                  <a:srgbClr val="3F3F3F"/>
                </a:solidFill>
                <a:latin typeface="Calibri"/>
                <a:ea typeface="Calibri"/>
                <a:cs typeface="Calibri"/>
                <a:sym typeface="Calibri"/>
              </a:rPr>
              <a:t>An elite group</a:t>
            </a:r>
            <a:endParaRPr sz="2000" b="1"/>
          </a:p>
        </p:txBody>
      </p:sp>
      <p:sp>
        <p:nvSpPr>
          <p:cNvPr id="422" name="Google Shape;422;p52"/>
          <p:cNvSpPr/>
          <p:nvPr/>
        </p:nvSpPr>
        <p:spPr>
          <a:xfrm>
            <a:off x="732450" y="2571750"/>
            <a:ext cx="7679100" cy="6732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a:solidFill>
                  <a:srgbClr val="3F3F3F"/>
                </a:solidFill>
                <a:latin typeface="Calibri"/>
                <a:ea typeface="Calibri"/>
                <a:cs typeface="Calibri"/>
                <a:sym typeface="Calibri"/>
              </a:rPr>
              <a:t>Composed of only those who happen to be available</a:t>
            </a:r>
            <a:endParaRPr sz="2000" b="1"/>
          </a:p>
        </p:txBody>
      </p:sp>
      <p:sp>
        <p:nvSpPr>
          <p:cNvPr id="423" name="Google Shape;423;p52"/>
          <p:cNvSpPr/>
          <p:nvPr/>
        </p:nvSpPr>
        <p:spPr>
          <a:xfrm>
            <a:off x="732450" y="3269413"/>
            <a:ext cx="7679100" cy="673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a:solidFill>
                  <a:srgbClr val="3F3F3F"/>
                </a:solidFill>
                <a:latin typeface="Calibri"/>
                <a:ea typeface="Calibri"/>
                <a:cs typeface="Calibri"/>
                <a:sym typeface="Calibri"/>
              </a:rPr>
              <a:t>Additional responsibilities for an existing committee</a:t>
            </a:r>
            <a:endParaRPr sz="2000" b="1"/>
          </a:p>
        </p:txBody>
      </p:sp>
      <p:sp>
        <p:nvSpPr>
          <p:cNvPr id="424" name="Google Shape;424;p52"/>
          <p:cNvSpPr/>
          <p:nvPr/>
        </p:nvSpPr>
        <p:spPr>
          <a:xfrm>
            <a:off x="732450" y="3967075"/>
            <a:ext cx="7679100" cy="6732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1200"/>
              </a:spcBef>
              <a:spcAft>
                <a:spcPts val="0"/>
              </a:spcAft>
              <a:buClr>
                <a:schemeClr val="dk1"/>
              </a:buClr>
              <a:buSzPts val="1100"/>
              <a:buFont typeface="Arial"/>
              <a:buNone/>
            </a:pPr>
            <a:r>
              <a:rPr lang="en-US" sz="2000">
                <a:solidFill>
                  <a:srgbClr val="3F3F3F"/>
                </a:solidFill>
                <a:latin typeface="Calibri"/>
                <a:ea typeface="Calibri"/>
                <a:cs typeface="Calibri"/>
                <a:sym typeface="Calibri"/>
              </a:rPr>
              <a:t>Dominated by one person or group</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1000"/>
                                        <p:tgtEl>
                                          <p:spTgt spid="42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 calcmode="lin" valueType="num">
                                      <p:cBhvr additive="base">
                                        <p:cTn id="12" dur="1000"/>
                                        <p:tgtEl>
                                          <p:spTgt spid="42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 calcmode="lin" valueType="num">
                                      <p:cBhvr additive="base">
                                        <p:cTn id="17" dur="1000"/>
                                        <p:tgtEl>
                                          <p:spTgt spid="42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23"/>
                                        </p:tgtEl>
                                        <p:attrNameLst>
                                          <p:attrName>style.visibility</p:attrName>
                                        </p:attrNameLst>
                                      </p:cBhvr>
                                      <p:to>
                                        <p:strVal val="visible"/>
                                      </p:to>
                                    </p:set>
                                    <p:anim calcmode="lin" valueType="num">
                                      <p:cBhvr additive="base">
                                        <p:cTn id="22" dur="1000"/>
                                        <p:tgtEl>
                                          <p:spTgt spid="423"/>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4"/>
                                        </p:tgtEl>
                                        <p:attrNameLst>
                                          <p:attrName>style.visibility</p:attrName>
                                        </p:attrNameLst>
                                      </p:cBhvr>
                                      <p:to>
                                        <p:strVal val="visible"/>
                                      </p:to>
                                    </p:set>
                                    <p:anim calcmode="lin" valueType="num">
                                      <p:cBhvr additive="base">
                                        <p:cTn id="27" dur="1000"/>
                                        <p:tgtEl>
                                          <p:spTgt spid="4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3"/>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ILTs, SBPT, and BC</a:t>
            </a:r>
            <a:endParaRPr/>
          </a:p>
        </p:txBody>
      </p:sp>
      <p:sp>
        <p:nvSpPr>
          <p:cNvPr id="430" name="Google Shape;430;p53"/>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431" name="Google Shape;431;p53"/>
          <p:cNvPicPr preferRelativeResize="0"/>
          <p:nvPr/>
        </p:nvPicPr>
        <p:blipFill>
          <a:blip r:embed="rId3">
            <a:alphaModFix/>
          </a:blip>
          <a:stretch>
            <a:fillRect/>
          </a:stretch>
        </p:blipFill>
        <p:spPr>
          <a:xfrm>
            <a:off x="482800" y="1303050"/>
            <a:ext cx="8178401" cy="3352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54"/>
          <p:cNvPicPr preferRelativeResize="0"/>
          <p:nvPr/>
        </p:nvPicPr>
        <p:blipFill rotWithShape="1">
          <a:blip r:embed="rId3">
            <a:alphaModFix/>
          </a:blip>
          <a:srcRect/>
          <a:stretch/>
        </p:blipFill>
        <p:spPr>
          <a:xfrm>
            <a:off x="4935775" y="1433325"/>
            <a:ext cx="3128600" cy="3141588"/>
          </a:xfrm>
          <a:prstGeom prst="rect">
            <a:avLst/>
          </a:prstGeom>
          <a:noFill/>
          <a:ln>
            <a:noFill/>
          </a:ln>
        </p:spPr>
      </p:pic>
      <p:sp>
        <p:nvSpPr>
          <p:cNvPr id="437" name="Google Shape;437;p54"/>
          <p:cNvSpPr txBox="1">
            <a:spLocks noGrp="1"/>
          </p:cNvSpPr>
          <p:nvPr>
            <p:ph type="body" idx="1"/>
          </p:nvPr>
        </p:nvSpPr>
        <p:spPr>
          <a:xfrm>
            <a:off x="822960" y="1495426"/>
            <a:ext cx="3703200" cy="3017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b="1"/>
              <a:t>Principal</a:t>
            </a:r>
            <a:endParaRPr b="1"/>
          </a:p>
          <a:p>
            <a:pPr marL="0" lvl="0" indent="0" algn="l" rtl="0">
              <a:spcBef>
                <a:spcPts val="1200"/>
              </a:spcBef>
              <a:spcAft>
                <a:spcPts val="0"/>
              </a:spcAft>
              <a:buNone/>
            </a:pPr>
            <a:r>
              <a:rPr lang="en-US" b="1"/>
              <a:t>Assistant Principal</a:t>
            </a:r>
            <a:endParaRPr b="1"/>
          </a:p>
          <a:p>
            <a:pPr marL="0" lvl="0" indent="0" algn="l" rtl="0">
              <a:spcBef>
                <a:spcPts val="1200"/>
              </a:spcBef>
              <a:spcAft>
                <a:spcPts val="0"/>
              </a:spcAft>
              <a:buNone/>
            </a:pPr>
            <a:r>
              <a:rPr lang="en-US" b="1"/>
              <a:t>Teacher Leaders</a:t>
            </a:r>
            <a:endParaRPr b="1"/>
          </a:p>
          <a:p>
            <a:pPr marL="0" lvl="0" indent="0" algn="l" rtl="0">
              <a:spcBef>
                <a:spcPts val="1200"/>
              </a:spcBef>
              <a:spcAft>
                <a:spcPts val="0"/>
              </a:spcAft>
              <a:buNone/>
            </a:pPr>
            <a:r>
              <a:rPr lang="en-US" sz="2400" b="1">
                <a:solidFill>
                  <a:srgbClr val="0000FF"/>
                </a:solidFill>
              </a:rPr>
              <a:t>*Research has found a team size of 8-10 members is ideal</a:t>
            </a:r>
            <a:endParaRPr sz="2400" b="1">
              <a:solidFill>
                <a:srgbClr val="0000FF"/>
              </a:solidFill>
            </a:endParaRPr>
          </a:p>
          <a:p>
            <a:pPr marL="0" lvl="0" indent="0" algn="l" rtl="0">
              <a:spcBef>
                <a:spcPts val="1200"/>
              </a:spcBef>
              <a:spcAft>
                <a:spcPts val="0"/>
              </a:spcAft>
              <a:buNone/>
            </a:pPr>
            <a:endParaRPr/>
          </a:p>
          <a:p>
            <a:pPr marL="0" lvl="0" indent="0" algn="ctr" rtl="0">
              <a:spcBef>
                <a:spcPts val="1200"/>
              </a:spcBef>
              <a:spcAft>
                <a:spcPts val="0"/>
              </a:spcAft>
              <a:buNone/>
            </a:pPr>
            <a:endParaRPr sz="4800" b="1"/>
          </a:p>
        </p:txBody>
      </p:sp>
      <p:sp>
        <p:nvSpPr>
          <p:cNvPr id="438" name="Google Shape;438;p54"/>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lnSpc>
                <a:spcPct val="90000"/>
              </a:lnSpc>
              <a:spcBef>
                <a:spcPts val="1200"/>
              </a:spcBef>
              <a:spcAft>
                <a:spcPts val="0"/>
              </a:spcAft>
              <a:buNone/>
            </a:pPr>
            <a:r>
              <a:rPr lang="en-US"/>
              <a:t>Who Sits on an ILT?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title"/>
          </p:nvPr>
        </p:nvSpPr>
        <p:spPr>
          <a:xfrm>
            <a:off x="1040085"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ILTs - Action Steps</a:t>
            </a:r>
            <a:endParaRPr/>
          </a:p>
        </p:txBody>
      </p:sp>
      <p:sp>
        <p:nvSpPr>
          <p:cNvPr id="444" name="Google Shape;444;p55"/>
          <p:cNvSpPr txBox="1">
            <a:spLocks noGrp="1"/>
          </p:cNvSpPr>
          <p:nvPr>
            <p:ph type="body" idx="1"/>
          </p:nvPr>
        </p:nvSpPr>
        <p:spPr>
          <a:xfrm>
            <a:off x="822950" y="1303050"/>
            <a:ext cx="3703200" cy="3217200"/>
          </a:xfrm>
          <a:prstGeom prst="rect">
            <a:avLst/>
          </a:prstGeom>
        </p:spPr>
        <p:txBody>
          <a:bodyPr spcFirstLastPara="1" wrap="square" lIns="0" tIns="45700" rIns="0" bIns="45700" anchor="t" anchorCtr="0">
            <a:noAutofit/>
          </a:bodyPr>
          <a:lstStyle/>
          <a:p>
            <a:pPr marL="342900" lvl="0" indent="-347218" algn="l" rtl="0">
              <a:spcBef>
                <a:spcPts val="1000"/>
              </a:spcBef>
              <a:spcAft>
                <a:spcPts val="0"/>
              </a:spcAft>
              <a:buClr>
                <a:schemeClr val="dk1"/>
              </a:buClr>
              <a:buSzPts val="1400"/>
              <a:buFont typeface="Noto Sans Symbols"/>
              <a:buChar char="●"/>
            </a:pPr>
            <a:r>
              <a:rPr lang="en-US" sz="1400" b="1">
                <a:solidFill>
                  <a:schemeClr val="dk1"/>
                </a:solidFill>
                <a:latin typeface="Trebuchet MS"/>
                <a:ea typeface="Trebuchet MS"/>
                <a:cs typeface="Trebuchet MS"/>
                <a:sym typeface="Trebuchet MS"/>
              </a:rPr>
              <a:t>Stage 1 (July-September 2019)</a:t>
            </a:r>
            <a:endParaRPr sz="1400" b="1">
              <a:solidFill>
                <a:schemeClr val="dk1"/>
              </a:solidFill>
              <a:latin typeface="Trebuchet MS"/>
              <a:ea typeface="Trebuchet MS"/>
              <a:cs typeface="Trebuchet MS"/>
              <a:sym typeface="Trebuchet MS"/>
            </a:endParaRPr>
          </a:p>
          <a:p>
            <a:pPr marL="742950" lvl="1" indent="-299466" algn="l" rtl="0">
              <a:spcBef>
                <a:spcPts val="1000"/>
              </a:spcBef>
              <a:spcAft>
                <a:spcPts val="0"/>
              </a:spcAft>
              <a:buClr>
                <a:schemeClr val="dk1"/>
              </a:buClr>
              <a:buSzPts val="1400"/>
              <a:buFont typeface="Calibri"/>
              <a:buChar char="○"/>
            </a:pPr>
            <a:r>
              <a:rPr lang="en-US" sz="1400" b="1">
                <a:solidFill>
                  <a:schemeClr val="dk1"/>
                </a:solidFill>
              </a:rPr>
              <a:t>Building leaders introduce and define ILT to staff</a:t>
            </a:r>
            <a:endParaRPr sz="1400" b="1">
              <a:solidFill>
                <a:schemeClr val="dk1"/>
              </a:solidFill>
            </a:endParaRPr>
          </a:p>
          <a:p>
            <a:pPr marL="742950" lvl="1" indent="-299466" algn="l" rtl="0">
              <a:spcBef>
                <a:spcPts val="1000"/>
              </a:spcBef>
              <a:spcAft>
                <a:spcPts val="0"/>
              </a:spcAft>
              <a:buClr>
                <a:schemeClr val="dk1"/>
              </a:buClr>
              <a:buSzPts val="1400"/>
              <a:buFont typeface="Calibri"/>
              <a:buChar char="○"/>
            </a:pPr>
            <a:r>
              <a:rPr lang="en-US" sz="1400" b="1">
                <a:solidFill>
                  <a:schemeClr val="dk1"/>
                </a:solidFill>
              </a:rPr>
              <a:t>Selection of ILT members</a:t>
            </a:r>
            <a:br>
              <a:rPr lang="en-US" sz="1400" b="1">
                <a:solidFill>
                  <a:schemeClr val="dk1"/>
                </a:solidFill>
              </a:rPr>
            </a:br>
            <a:endParaRPr sz="1400" b="1">
              <a:solidFill>
                <a:schemeClr val="dk1"/>
              </a:solidFill>
            </a:endParaRPr>
          </a:p>
          <a:p>
            <a:pPr marL="742950" lvl="1" indent="-283210" algn="l" rtl="0">
              <a:lnSpc>
                <a:spcPct val="115000"/>
              </a:lnSpc>
              <a:spcBef>
                <a:spcPts val="0"/>
              </a:spcBef>
              <a:spcAft>
                <a:spcPts val="0"/>
              </a:spcAft>
              <a:buClr>
                <a:srgbClr val="000000"/>
              </a:buClr>
              <a:buSzPts val="1400"/>
              <a:buFont typeface="Calibri"/>
              <a:buChar char="○"/>
            </a:pPr>
            <a:r>
              <a:rPr lang="en-US" sz="1400" b="1">
                <a:solidFill>
                  <a:srgbClr val="000000"/>
                </a:solidFill>
              </a:rPr>
              <a:t>Create a shared vision for teaching and learning (August/September)</a:t>
            </a:r>
            <a:br>
              <a:rPr lang="en-US" sz="1400" b="1">
                <a:solidFill>
                  <a:srgbClr val="000000"/>
                </a:solidFill>
              </a:rPr>
            </a:br>
            <a:endParaRPr sz="1400" b="1">
              <a:solidFill>
                <a:srgbClr val="000000"/>
              </a:solidFill>
            </a:endParaRPr>
          </a:p>
          <a:p>
            <a:pPr marL="742950" lvl="1" indent="-283210" algn="l" rtl="0">
              <a:lnSpc>
                <a:spcPct val="115000"/>
              </a:lnSpc>
              <a:spcBef>
                <a:spcPts val="0"/>
              </a:spcBef>
              <a:spcAft>
                <a:spcPts val="0"/>
              </a:spcAft>
              <a:buClr>
                <a:srgbClr val="000000"/>
              </a:buClr>
              <a:buSzPts val="1400"/>
              <a:buFont typeface="Calibri"/>
              <a:buChar char="○"/>
            </a:pPr>
            <a:r>
              <a:rPr lang="en-US" sz="1400" b="1">
                <a:solidFill>
                  <a:srgbClr val="000000"/>
                </a:solidFill>
              </a:rPr>
              <a:t>Establish meeting structures (dates/times)</a:t>
            </a:r>
            <a:br>
              <a:rPr lang="en-US" sz="1400" b="1">
                <a:solidFill>
                  <a:srgbClr val="000000"/>
                </a:solidFill>
              </a:rPr>
            </a:br>
            <a:endParaRPr sz="1400" b="1">
              <a:solidFill>
                <a:srgbClr val="000000"/>
              </a:solidFill>
            </a:endParaRPr>
          </a:p>
          <a:p>
            <a:pPr marL="742950" lvl="1" indent="-283210" algn="l" rtl="0">
              <a:lnSpc>
                <a:spcPct val="115000"/>
              </a:lnSpc>
              <a:spcBef>
                <a:spcPts val="0"/>
              </a:spcBef>
              <a:spcAft>
                <a:spcPts val="0"/>
              </a:spcAft>
              <a:buClr>
                <a:srgbClr val="000000"/>
              </a:buClr>
              <a:buSzPts val="1400"/>
              <a:buFont typeface="Calibri"/>
              <a:buChar char="○"/>
            </a:pPr>
            <a:r>
              <a:rPr lang="en-US" sz="1400" b="1">
                <a:solidFill>
                  <a:srgbClr val="000000"/>
                </a:solidFill>
              </a:rPr>
              <a:t>Review School Level Data (August/September</a:t>
            </a:r>
            <a:r>
              <a:rPr lang="en-US" sz="1400">
                <a:solidFill>
                  <a:srgbClr val="000000"/>
                </a:solidFill>
              </a:rPr>
              <a:t>)</a:t>
            </a:r>
            <a:endParaRPr sz="1400">
              <a:solidFill>
                <a:srgbClr val="000000"/>
              </a:solidFill>
            </a:endParaRPr>
          </a:p>
          <a:p>
            <a:pPr marL="342900" marR="0" lvl="0" indent="0" algn="l" rtl="0">
              <a:lnSpc>
                <a:spcPct val="90000"/>
              </a:lnSpc>
              <a:spcBef>
                <a:spcPts val="1000"/>
              </a:spcBef>
              <a:spcAft>
                <a:spcPts val="0"/>
              </a:spcAft>
              <a:buNone/>
            </a:pPr>
            <a:endParaRPr sz="1200">
              <a:solidFill>
                <a:srgbClr val="000000"/>
              </a:solidFill>
              <a:latin typeface="Trebuchet MS"/>
              <a:ea typeface="Trebuchet MS"/>
              <a:cs typeface="Trebuchet MS"/>
              <a:sym typeface="Trebuchet MS"/>
            </a:endParaRPr>
          </a:p>
        </p:txBody>
      </p:sp>
      <p:sp>
        <p:nvSpPr>
          <p:cNvPr id="445" name="Google Shape;445;p55"/>
          <p:cNvSpPr>
            <a:spLocks noGrp="1"/>
          </p:cNvSpPr>
          <p:nvPr>
            <p:ph type="pic" idx="2"/>
          </p:nvPr>
        </p:nvSpPr>
        <p:spPr>
          <a:xfrm>
            <a:off x="4633925" y="1384300"/>
            <a:ext cx="3732300" cy="2086800"/>
          </a:xfrm>
          <a:prstGeom prst="rect">
            <a:avLst/>
          </a:prstGeom>
        </p:spPr>
        <p:txBody>
          <a:bodyPr spcFirstLastPara="1" wrap="square" lIns="0" tIns="45700" rIns="0" bIns="45700" anchor="t" anchorCtr="0">
            <a:noAutofit/>
          </a:bodyPr>
          <a:lstStyle/>
          <a:p>
            <a:pPr marL="342900" lvl="0" indent="-327660" algn="l" rtl="0">
              <a:spcBef>
                <a:spcPts val="1000"/>
              </a:spcBef>
              <a:spcAft>
                <a:spcPts val="0"/>
              </a:spcAft>
              <a:buClr>
                <a:schemeClr val="dk1"/>
              </a:buClr>
              <a:buSzPts val="1200"/>
              <a:buFont typeface="Noto Sans Symbols"/>
              <a:buChar char="●"/>
            </a:pPr>
            <a:r>
              <a:rPr lang="en-US" sz="1200" b="1">
                <a:solidFill>
                  <a:schemeClr val="dk1"/>
                </a:solidFill>
                <a:latin typeface="Trebuchet MS"/>
                <a:ea typeface="Trebuchet MS"/>
                <a:cs typeface="Trebuchet MS"/>
                <a:sym typeface="Trebuchet MS"/>
              </a:rPr>
              <a:t>Stage 2 (July-December 2019)</a:t>
            </a:r>
            <a:endParaRPr sz="1200" b="1">
              <a:solidFill>
                <a:schemeClr val="dk1"/>
              </a:solidFill>
              <a:latin typeface="Trebuchet MS"/>
              <a:ea typeface="Trebuchet MS"/>
              <a:cs typeface="Trebuchet MS"/>
              <a:sym typeface="Trebuchet MS"/>
            </a:endParaRPr>
          </a:p>
          <a:p>
            <a:pPr marL="742950" lvl="1" indent="-270510" algn="l" rtl="0">
              <a:spcBef>
                <a:spcPts val="1000"/>
              </a:spcBef>
              <a:spcAft>
                <a:spcPts val="0"/>
              </a:spcAft>
              <a:buClr>
                <a:schemeClr val="dk1"/>
              </a:buClr>
              <a:buSzPts val="1200"/>
              <a:buFont typeface="Noto Sans Symbols"/>
              <a:buChar char="○"/>
            </a:pPr>
            <a:r>
              <a:rPr lang="en-US" sz="1200">
                <a:solidFill>
                  <a:schemeClr val="dk1"/>
                </a:solidFill>
                <a:latin typeface="Trebuchet MS"/>
                <a:ea typeface="Trebuchet MS"/>
                <a:cs typeface="Trebuchet MS"/>
                <a:sym typeface="Trebuchet MS"/>
              </a:rPr>
              <a:t>All schools will hold weekly meetings</a:t>
            </a:r>
            <a:endParaRPr sz="1200">
              <a:solidFill>
                <a:schemeClr val="dk1"/>
              </a:solidFill>
              <a:latin typeface="Trebuchet MS"/>
              <a:ea typeface="Trebuchet MS"/>
              <a:cs typeface="Trebuchet MS"/>
              <a:sym typeface="Trebuchet MS"/>
            </a:endParaRPr>
          </a:p>
          <a:p>
            <a:pPr marL="742950" lvl="1" indent="-270510" algn="l" rtl="0">
              <a:spcBef>
                <a:spcPts val="1000"/>
              </a:spcBef>
              <a:spcAft>
                <a:spcPts val="0"/>
              </a:spcAft>
              <a:buClr>
                <a:schemeClr val="dk1"/>
              </a:buClr>
              <a:buSzPts val="1200"/>
              <a:buFont typeface="Noto Sans Symbols"/>
              <a:buChar char="○"/>
            </a:pPr>
            <a:r>
              <a:rPr lang="en-US" sz="1200">
                <a:solidFill>
                  <a:schemeClr val="dk1"/>
                </a:solidFill>
                <a:latin typeface="Trebuchet MS"/>
                <a:ea typeface="Trebuchet MS"/>
                <a:cs typeface="Trebuchet MS"/>
                <a:sym typeface="Trebuchet MS"/>
              </a:rPr>
              <a:t>Co-construct professional learning plan for the ILT including the Data Wise Improvement Process</a:t>
            </a:r>
            <a:endParaRPr sz="1200">
              <a:solidFill>
                <a:schemeClr val="dk1"/>
              </a:solidFill>
              <a:latin typeface="Trebuchet MS"/>
              <a:ea typeface="Trebuchet MS"/>
              <a:cs typeface="Trebuchet MS"/>
              <a:sym typeface="Trebuchet MS"/>
            </a:endParaRPr>
          </a:p>
          <a:p>
            <a:pPr marL="742950" lvl="1" indent="-270510" algn="l" rtl="0">
              <a:spcBef>
                <a:spcPts val="1000"/>
              </a:spcBef>
              <a:spcAft>
                <a:spcPts val="0"/>
              </a:spcAft>
              <a:buClr>
                <a:schemeClr val="dk1"/>
              </a:buClr>
              <a:buSzPts val="1200"/>
              <a:buFont typeface="Noto Sans Symbols"/>
              <a:buChar char="○"/>
            </a:pPr>
            <a:r>
              <a:rPr lang="en-US" sz="1200">
                <a:solidFill>
                  <a:schemeClr val="dk1"/>
                </a:solidFill>
                <a:latin typeface="Trebuchet MS"/>
                <a:ea typeface="Trebuchet MS"/>
                <a:cs typeface="Trebuchet MS"/>
                <a:sym typeface="Trebuchet MS"/>
              </a:rPr>
              <a:t>Develop a system for communication among ILT and Grade Level/Content Area Teams</a:t>
            </a:r>
            <a:endParaRPr sz="1200">
              <a:solidFill>
                <a:schemeClr val="dk1"/>
              </a:solidFill>
              <a:latin typeface="Trebuchet MS"/>
              <a:ea typeface="Trebuchet MS"/>
              <a:cs typeface="Trebuchet MS"/>
              <a:sym typeface="Trebuchet MS"/>
            </a:endParaRPr>
          </a:p>
          <a:p>
            <a:pPr marL="742950" lvl="0" indent="0" algn="l" rtl="0">
              <a:spcBef>
                <a:spcPts val="1000"/>
              </a:spcBef>
              <a:spcAft>
                <a:spcPts val="0"/>
              </a:spcAft>
              <a:buNone/>
            </a:pPr>
            <a:endParaRPr sz="1200">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None/>
            </a:pPr>
            <a:endParaRPr sz="1200">
              <a:solidFill>
                <a:srgbClr val="000000"/>
              </a:solidFill>
            </a:endParaRPr>
          </a:p>
        </p:txBody>
      </p:sp>
      <p:sp>
        <p:nvSpPr>
          <p:cNvPr id="446" name="Google Shape;446;p55"/>
          <p:cNvSpPr txBox="1"/>
          <p:nvPr/>
        </p:nvSpPr>
        <p:spPr>
          <a:xfrm>
            <a:off x="4609775" y="3375750"/>
            <a:ext cx="3780600" cy="1144500"/>
          </a:xfrm>
          <a:prstGeom prst="rect">
            <a:avLst/>
          </a:prstGeom>
          <a:noFill/>
          <a:ln>
            <a:noFill/>
          </a:ln>
        </p:spPr>
        <p:txBody>
          <a:bodyPr spcFirstLastPara="1" wrap="square" lIns="91425" tIns="91425" rIns="91425" bIns="91425" anchor="t" anchorCtr="0">
            <a:noAutofit/>
          </a:bodyPr>
          <a:lstStyle/>
          <a:p>
            <a:pPr marL="342900" lvl="0" indent="-334518" algn="l" rtl="0">
              <a:lnSpc>
                <a:spcPct val="90000"/>
              </a:lnSpc>
              <a:spcBef>
                <a:spcPts val="1000"/>
              </a:spcBef>
              <a:spcAft>
                <a:spcPts val="0"/>
              </a:spcAft>
              <a:buClr>
                <a:schemeClr val="dk1"/>
              </a:buClr>
              <a:buSzPts val="1200"/>
              <a:buFont typeface="Noto Sans Symbols"/>
              <a:buChar char="●"/>
            </a:pPr>
            <a:r>
              <a:rPr lang="en-US" sz="1200" b="1">
                <a:solidFill>
                  <a:schemeClr val="dk1"/>
                </a:solidFill>
                <a:latin typeface="Trebuchet MS"/>
                <a:ea typeface="Trebuchet MS"/>
                <a:cs typeface="Trebuchet MS"/>
                <a:sym typeface="Trebuchet MS"/>
              </a:rPr>
              <a:t>Stage 3 (January-June 2020)</a:t>
            </a:r>
            <a:endParaRPr sz="1200" b="1">
              <a:solidFill>
                <a:schemeClr val="dk1"/>
              </a:solidFill>
              <a:latin typeface="Trebuchet MS"/>
              <a:ea typeface="Trebuchet MS"/>
              <a:cs typeface="Trebuchet MS"/>
              <a:sym typeface="Trebuchet MS"/>
            </a:endParaRPr>
          </a:p>
          <a:p>
            <a:pPr marL="742950" lvl="1" indent="-286766" algn="l" rtl="0">
              <a:lnSpc>
                <a:spcPct val="90000"/>
              </a:lnSpc>
              <a:spcBef>
                <a:spcPts val="1000"/>
              </a:spcBef>
              <a:spcAft>
                <a:spcPts val="0"/>
              </a:spcAft>
              <a:buClr>
                <a:schemeClr val="dk1"/>
              </a:buClr>
              <a:buSzPts val="1200"/>
              <a:buFont typeface="Noto Sans Symbols"/>
              <a:buChar char="○"/>
            </a:pPr>
            <a:r>
              <a:rPr lang="en-US" sz="1200">
                <a:solidFill>
                  <a:schemeClr val="dk1"/>
                </a:solidFill>
                <a:latin typeface="Trebuchet MS"/>
                <a:ea typeface="Trebuchet MS"/>
                <a:cs typeface="Trebuchet MS"/>
                <a:sym typeface="Trebuchet MS"/>
              </a:rPr>
              <a:t>Build systems for distributed leadership</a:t>
            </a:r>
            <a:endParaRPr sz="1200">
              <a:solidFill>
                <a:schemeClr val="dk1"/>
              </a:solidFill>
              <a:latin typeface="Trebuchet MS"/>
              <a:ea typeface="Trebuchet MS"/>
              <a:cs typeface="Trebuchet MS"/>
              <a:sym typeface="Trebuchet MS"/>
            </a:endParaRPr>
          </a:p>
          <a:p>
            <a:pPr marL="742950" lvl="1" indent="-286766" algn="l" rtl="0">
              <a:lnSpc>
                <a:spcPct val="90000"/>
              </a:lnSpc>
              <a:spcBef>
                <a:spcPts val="1000"/>
              </a:spcBef>
              <a:spcAft>
                <a:spcPts val="0"/>
              </a:spcAft>
              <a:buClr>
                <a:schemeClr val="dk1"/>
              </a:buClr>
              <a:buSzPts val="1200"/>
              <a:buFont typeface="Noto Sans Symbols"/>
              <a:buChar char="○"/>
            </a:pPr>
            <a:r>
              <a:rPr lang="en-US" sz="1200">
                <a:solidFill>
                  <a:schemeClr val="dk1"/>
                </a:solidFill>
                <a:latin typeface="Trebuchet MS"/>
                <a:ea typeface="Trebuchet MS"/>
                <a:cs typeface="Trebuchet MS"/>
                <a:sym typeface="Trebuchet MS"/>
              </a:rPr>
              <a:t>Continuous progress monitoring of ILT process</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ILT Feedback</a:t>
            </a:r>
            <a:endParaRPr/>
          </a:p>
        </p:txBody>
      </p:sp>
      <p:sp>
        <p:nvSpPr>
          <p:cNvPr id="452" name="Google Shape;452;p56"/>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a:t>Please take a few minutes to discuss with your team </a:t>
            </a:r>
            <a:endParaRPr/>
          </a:p>
          <a:p>
            <a:pPr marL="0" lvl="0" indent="0" algn="l" rtl="0">
              <a:spcBef>
                <a:spcPts val="1200"/>
              </a:spcBef>
              <a:spcAft>
                <a:spcPts val="0"/>
              </a:spcAft>
              <a:buNone/>
            </a:pPr>
            <a:r>
              <a:rPr lang="en-US"/>
              <a:t>	</a:t>
            </a:r>
            <a:r>
              <a:rPr lang="en-US" b="1"/>
              <a:t>3 Things that excite us about ILT’s</a:t>
            </a:r>
            <a:endParaRPr b="1"/>
          </a:p>
          <a:p>
            <a:pPr marL="0" lvl="0" indent="0" algn="l" rtl="0">
              <a:spcBef>
                <a:spcPts val="1200"/>
              </a:spcBef>
              <a:spcAft>
                <a:spcPts val="0"/>
              </a:spcAft>
              <a:buNone/>
            </a:pPr>
            <a:r>
              <a:rPr lang="en-US" b="1"/>
              <a:t>	2 Wonderings we have about ILT’s</a:t>
            </a:r>
            <a:endParaRPr b="1"/>
          </a:p>
          <a:p>
            <a:pPr marL="0" lvl="0" indent="0" algn="l" rtl="0">
              <a:spcBef>
                <a:spcPts val="1200"/>
              </a:spcBef>
              <a:spcAft>
                <a:spcPts val="0"/>
              </a:spcAft>
              <a:buNone/>
            </a:pPr>
            <a:r>
              <a:rPr lang="en-US" b="1"/>
              <a:t>	1 Step we will take toward creating an ILT</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a:spLocks noGrp="1"/>
          </p:cNvSpPr>
          <p:nvPr>
            <p:ph type="chart" idx="2"/>
          </p:nvPr>
        </p:nvSpPr>
        <p:spPr>
          <a:xfrm>
            <a:off x="645138" y="465434"/>
            <a:ext cx="7470900" cy="39639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0"/>
              </a:spcAft>
              <a:buNone/>
            </a:pPr>
            <a:r>
              <a:rPr lang="en-US" sz="9600" b="1"/>
              <a:t>BREAK</a:t>
            </a:r>
            <a:endParaRPr sz="2400" b="1"/>
          </a:p>
          <a:p>
            <a:pPr marL="0" lvl="0" indent="0" algn="ctr" rtl="0">
              <a:spcBef>
                <a:spcPts val="1200"/>
              </a:spcBef>
              <a:spcAft>
                <a:spcPts val="0"/>
              </a:spcAft>
              <a:buNone/>
            </a:pPr>
            <a:r>
              <a:rPr lang="en-US" sz="2400" b="1"/>
              <a:t>(10 minutes)</a:t>
            </a:r>
            <a:endParaRPr sz="2400" b="1"/>
          </a:p>
          <a:p>
            <a:pPr marL="0" lvl="0" indent="0" algn="l" rtl="0">
              <a:spcBef>
                <a:spcPts val="1200"/>
              </a:spcBef>
              <a:spcAft>
                <a:spcPts val="0"/>
              </a:spcAft>
              <a:buNone/>
            </a:pPr>
            <a:endParaRPr sz="9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a:t>Today’s Objectives/Agenda</a:t>
            </a:r>
            <a:endParaRPr/>
          </a:p>
        </p:txBody>
      </p:sp>
      <p:sp>
        <p:nvSpPr>
          <p:cNvPr id="305" name="Google Shape;305;p40"/>
          <p:cNvSpPr txBox="1"/>
          <p:nvPr/>
        </p:nvSpPr>
        <p:spPr>
          <a:xfrm>
            <a:off x="822325" y="1439863"/>
            <a:ext cx="7543800" cy="32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Participants will:</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Build an understanding of </a:t>
            </a:r>
            <a:r>
              <a:rPr lang="en-US" sz="1400" b="1" i="0" u="none" strike="noStrike" cap="none">
                <a:solidFill>
                  <a:srgbClr val="000000"/>
                </a:solidFill>
                <a:latin typeface="Arial"/>
                <a:ea typeface="Arial"/>
                <a:cs typeface="Arial"/>
                <a:sym typeface="Arial"/>
              </a:rPr>
              <a:t>WHY</a:t>
            </a:r>
            <a:r>
              <a:rPr lang="en-US"/>
              <a:t> </a:t>
            </a:r>
            <a:r>
              <a:rPr lang="en-US" sz="1400" b="0" i="0" u="none" strike="noStrike" cap="none">
                <a:solidFill>
                  <a:srgbClr val="000000"/>
                </a:solidFill>
                <a:latin typeface="Arial"/>
                <a:ea typeface="Arial"/>
                <a:cs typeface="Arial"/>
                <a:sym typeface="Arial"/>
              </a:rPr>
              <a:t>we do the work of school improvement </a:t>
            </a:r>
            <a:r>
              <a:rPr lang="en-US" sz="1400" b="1" i="0" u="none" strike="noStrike" cap="none">
                <a:solidFill>
                  <a:srgbClr val="000000"/>
                </a:solidFill>
              </a:rPr>
              <a:t>(</a:t>
            </a:r>
            <a:r>
              <a:rPr lang="en-US" b="1"/>
              <a:t>3</a:t>
            </a:r>
            <a:r>
              <a:rPr lang="en-US" sz="1400" b="1" i="0" u="none" strike="noStrike" cap="none">
                <a:solidFill>
                  <a:srgbClr val="000000"/>
                </a:solidFill>
              </a:rPr>
              <a:t>0 minutes)</a:t>
            </a:r>
            <a:endParaRPr b="1"/>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Identify the </a:t>
            </a:r>
            <a:r>
              <a:rPr lang="en-US" sz="1400" b="1" i="0" u="none" strike="noStrike" cap="none">
                <a:solidFill>
                  <a:srgbClr val="000000"/>
                </a:solidFill>
              </a:rPr>
              <a:t>purpose</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rPr>
              <a:t>composition </a:t>
            </a:r>
            <a:r>
              <a:rPr lang="en-US" sz="1400" b="0" i="0" u="none" strike="noStrike" cap="none">
                <a:solidFill>
                  <a:srgbClr val="000000"/>
                </a:solidFill>
                <a:latin typeface="Arial"/>
                <a:ea typeface="Arial"/>
                <a:cs typeface="Arial"/>
                <a:sym typeface="Arial"/>
              </a:rPr>
              <a:t>of and </a:t>
            </a:r>
            <a:r>
              <a:rPr lang="en-US" sz="1400" b="1" i="0" u="none" strike="noStrike" cap="none">
                <a:solidFill>
                  <a:srgbClr val="000000"/>
                </a:solidFill>
              </a:rPr>
              <a:t>scope of work</a:t>
            </a:r>
            <a:r>
              <a:rPr lang="en-US" sz="1400" b="0" i="0" u="none" strike="noStrike" cap="none">
                <a:solidFill>
                  <a:srgbClr val="000000"/>
                </a:solidFill>
                <a:latin typeface="Arial"/>
                <a:ea typeface="Arial"/>
                <a:cs typeface="Arial"/>
                <a:sym typeface="Arial"/>
              </a:rPr>
              <a:t> of an </a:t>
            </a:r>
            <a:r>
              <a:rPr lang="en-US" sz="1400" b="1" i="0" u="none" strike="noStrike" cap="none">
                <a:solidFill>
                  <a:srgbClr val="000000"/>
                </a:solidFill>
              </a:rPr>
              <a:t>ILT (</a:t>
            </a:r>
            <a:r>
              <a:rPr lang="en-US" b="1"/>
              <a:t>50</a:t>
            </a:r>
            <a:r>
              <a:rPr lang="en-US" sz="1400" b="1" i="0" u="none" strike="noStrike" cap="none">
                <a:solidFill>
                  <a:srgbClr val="000000"/>
                </a:solidFill>
              </a:rPr>
              <a:t> minute</a:t>
            </a:r>
            <a:r>
              <a:rPr lang="en-US" b="1"/>
              <a:t>s)</a:t>
            </a:r>
            <a:endParaRPr sz="1400" b="1" i="0" u="none" strike="noStrike" cap="none">
              <a:solidFill>
                <a:srgbClr val="000000"/>
              </a:solidFill>
            </a:endParaRPr>
          </a:p>
          <a:p>
            <a:pPr marL="457200" marR="0" lvl="0" indent="0" algn="l" rtl="0">
              <a:lnSpc>
                <a:spcPct val="100000"/>
              </a:lnSpc>
              <a:spcBef>
                <a:spcPts val="0"/>
              </a:spcBef>
              <a:spcAft>
                <a:spcPts val="0"/>
              </a:spcAft>
              <a:buNone/>
            </a:pPr>
            <a:endParaRPr b="1"/>
          </a:p>
          <a:p>
            <a:pPr marL="285750" marR="0" lvl="0" indent="-285750" algn="l" rtl="0">
              <a:lnSpc>
                <a:spcPct val="100000"/>
              </a:lnSpc>
              <a:spcBef>
                <a:spcPts val="0"/>
              </a:spcBef>
              <a:spcAft>
                <a:spcPts val="0"/>
              </a:spcAft>
              <a:buClr>
                <a:srgbClr val="000000"/>
              </a:buClr>
              <a:buSzPts val="1400"/>
              <a:buFont typeface="Arial"/>
              <a:buChar char="•"/>
            </a:pPr>
            <a:r>
              <a:rPr lang="en-US"/>
              <a:t>Identify the </a:t>
            </a:r>
            <a:r>
              <a:rPr lang="en-US" sz="1400" b="1" i="0" u="none" strike="noStrike" cap="none">
                <a:solidFill>
                  <a:srgbClr val="000000"/>
                </a:solidFill>
                <a:latin typeface="Arial"/>
                <a:ea typeface="Arial"/>
                <a:cs typeface="Arial"/>
                <a:sym typeface="Arial"/>
              </a:rPr>
              <a:t>Steps</a:t>
            </a:r>
            <a:r>
              <a:rPr lang="en-US" sz="1400" b="0" i="0" u="none" strike="noStrike" cap="none">
                <a:solidFill>
                  <a:srgbClr val="000000"/>
                </a:solidFill>
                <a:latin typeface="Arial"/>
                <a:ea typeface="Arial"/>
                <a:cs typeface="Arial"/>
                <a:sym typeface="Arial"/>
              </a:rPr>
              <a:t> and </a:t>
            </a:r>
            <a:r>
              <a:rPr lang="en-US" sz="1400" b="1" i="0" u="none" strike="noStrike" cap="none">
                <a:solidFill>
                  <a:srgbClr val="000000"/>
                </a:solidFill>
                <a:latin typeface="Arial"/>
                <a:ea typeface="Arial"/>
                <a:cs typeface="Arial"/>
                <a:sym typeface="Arial"/>
              </a:rPr>
              <a:t>Phases</a:t>
            </a:r>
            <a:r>
              <a:rPr lang="en-US" sz="1400" b="0" i="0" u="none" strike="noStrike" cap="none">
                <a:solidFill>
                  <a:srgbClr val="000000"/>
                </a:solidFill>
                <a:latin typeface="Arial"/>
                <a:ea typeface="Arial"/>
                <a:cs typeface="Arial"/>
                <a:sym typeface="Arial"/>
              </a:rPr>
              <a:t> of the </a:t>
            </a:r>
            <a:r>
              <a:rPr lang="en-US" sz="1400" b="1" i="0" u="none" strike="noStrike" cap="none">
                <a:solidFill>
                  <a:srgbClr val="000000"/>
                </a:solidFill>
                <a:latin typeface="Arial"/>
                <a:ea typeface="Arial"/>
                <a:cs typeface="Arial"/>
                <a:sym typeface="Arial"/>
              </a:rPr>
              <a:t>Data Wise improvement process  (</a:t>
            </a:r>
            <a:r>
              <a:rPr lang="en-US" b="1"/>
              <a:t>50</a:t>
            </a:r>
            <a:r>
              <a:rPr lang="en-US" sz="1400" b="1" i="0" u="none" strike="noStrike" cap="none">
                <a:solidFill>
                  <a:srgbClr val="000000"/>
                </a:solidFill>
                <a:latin typeface="Arial"/>
                <a:ea typeface="Arial"/>
                <a:cs typeface="Arial"/>
                <a:sym typeface="Arial"/>
              </a:rPr>
              <a:t> minutes)</a:t>
            </a: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Articulate how the </a:t>
            </a:r>
            <a:r>
              <a:rPr lang="en-US" sz="1400" b="1" i="0" u="none" strike="noStrike" cap="none">
                <a:solidFill>
                  <a:srgbClr val="000000"/>
                </a:solidFill>
                <a:latin typeface="Arial"/>
                <a:ea typeface="Arial"/>
                <a:cs typeface="Arial"/>
                <a:sym typeface="Arial"/>
              </a:rPr>
              <a:t>Data Wise Norms</a:t>
            </a:r>
            <a:r>
              <a:rPr lang="en-US" b="1"/>
              <a:t>, Rolling Agenda, and </a:t>
            </a:r>
            <a:r>
              <a:rPr lang="en-US" sz="1400" b="1" i="0" u="none" strike="noStrike" cap="none">
                <a:solidFill>
                  <a:srgbClr val="000000"/>
                </a:solidFill>
                <a:latin typeface="Arial"/>
                <a:ea typeface="Arial"/>
                <a:cs typeface="Arial"/>
                <a:sym typeface="Arial"/>
              </a:rPr>
              <a:t>ACE Habits of Mind </a:t>
            </a:r>
            <a:r>
              <a:rPr lang="en-US" sz="1400" b="0" i="0" u="none" strike="noStrike" cap="none">
                <a:solidFill>
                  <a:srgbClr val="000000"/>
                </a:solidFill>
                <a:latin typeface="Arial"/>
                <a:ea typeface="Arial"/>
                <a:cs typeface="Arial"/>
                <a:sym typeface="Arial"/>
              </a:rPr>
              <a:t>support the work of improvement (Step 1) </a:t>
            </a:r>
            <a:r>
              <a:rPr lang="en-US" sz="1400" b="1" i="0" u="none" strike="noStrike" cap="none">
                <a:solidFill>
                  <a:srgbClr val="000000"/>
                </a:solidFill>
              </a:rPr>
              <a:t>(50 minutes)</a:t>
            </a:r>
            <a:endParaRPr b="1"/>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Practice the </a:t>
            </a:r>
            <a:r>
              <a:rPr lang="en-US" sz="1400" b="1" i="0" u="none" strike="noStrike" cap="none">
                <a:solidFill>
                  <a:srgbClr val="000000"/>
                </a:solidFill>
                <a:latin typeface="Arial"/>
                <a:ea typeface="Arial"/>
                <a:cs typeface="Arial"/>
                <a:sym typeface="Arial"/>
              </a:rPr>
              <a:t>Data Wise Norms</a:t>
            </a:r>
            <a:r>
              <a:rPr lang="en-US" b="1"/>
              <a:t>, Rolling Agenda, and </a:t>
            </a:r>
            <a:r>
              <a:rPr lang="en-US" sz="1400" b="1" i="0" u="none" strike="noStrike" cap="none">
                <a:solidFill>
                  <a:srgbClr val="000000"/>
                </a:solidFill>
                <a:latin typeface="Arial"/>
                <a:ea typeface="Arial"/>
                <a:cs typeface="Arial"/>
                <a:sym typeface="Arial"/>
              </a:rPr>
              <a:t>ACE Habits of Mind</a:t>
            </a:r>
            <a:r>
              <a:rPr lang="en-US" sz="1400" b="0" i="0" u="none" strike="noStrike" cap="none">
                <a:solidFill>
                  <a:srgbClr val="000000"/>
                </a:solidFill>
                <a:latin typeface="Arial"/>
                <a:ea typeface="Arial"/>
                <a:cs typeface="Arial"/>
                <a:sym typeface="Arial"/>
              </a:rPr>
              <a:t> (Step 1) </a:t>
            </a:r>
            <a:r>
              <a:rPr lang="en-US" sz="1400" b="1" i="0" u="none" strike="noStrike" cap="none">
                <a:solidFill>
                  <a:srgbClr val="000000"/>
                </a:solidFill>
              </a:rPr>
              <a:t>(60 m</a:t>
            </a:r>
            <a:r>
              <a:rPr lang="en-US" b="1"/>
              <a:t>inutes - will be done in team meetings after lunch)</a:t>
            </a:r>
            <a:endParaRPr sz="1400" b="1"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801687"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40"/>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a:t>Adapted from Harvard Graduate School of Education www.gse.harvard.edu/datawise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8"/>
          <p:cNvSpPr txBox="1">
            <a:spLocks noGrp="1"/>
          </p:cNvSpPr>
          <p:nvPr>
            <p:ph type="title"/>
          </p:nvPr>
        </p:nvSpPr>
        <p:spPr>
          <a:xfrm>
            <a:off x="822949" y="214950"/>
            <a:ext cx="79641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School Improvement</a:t>
            </a:r>
            <a:endParaRPr/>
          </a:p>
        </p:txBody>
      </p:sp>
      <p:sp>
        <p:nvSpPr>
          <p:cNvPr id="463" name="Google Shape;463;p58"/>
          <p:cNvSpPr/>
          <p:nvPr/>
        </p:nvSpPr>
        <p:spPr>
          <a:xfrm>
            <a:off x="822950" y="14783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WHY - Who am I and what do I believe about equity and school improvement?</a:t>
            </a:r>
            <a:endParaRPr b="1"/>
          </a:p>
        </p:txBody>
      </p:sp>
      <p:sp>
        <p:nvSpPr>
          <p:cNvPr id="464" name="Google Shape;464;p58"/>
          <p:cNvSpPr/>
          <p:nvPr/>
        </p:nvSpPr>
        <p:spPr>
          <a:xfrm>
            <a:off x="4017650" y="19871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8"/>
          <p:cNvSpPr/>
          <p:nvPr/>
        </p:nvSpPr>
        <p:spPr>
          <a:xfrm>
            <a:off x="822950" y="244275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WHAT - Using the Instructional Core to guide school improvement </a:t>
            </a:r>
            <a:endParaRPr b="1"/>
          </a:p>
        </p:txBody>
      </p:sp>
      <p:sp>
        <p:nvSpPr>
          <p:cNvPr id="466" name="Google Shape;466;p58"/>
          <p:cNvSpPr/>
          <p:nvPr/>
        </p:nvSpPr>
        <p:spPr>
          <a:xfrm>
            <a:off x="822950" y="4307500"/>
            <a:ext cx="6980100" cy="420600"/>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HOW - The Data Wise Improvement Process</a:t>
            </a:r>
            <a:endParaRPr b="1"/>
          </a:p>
        </p:txBody>
      </p:sp>
      <p:sp>
        <p:nvSpPr>
          <p:cNvPr id="467" name="Google Shape;467;p58"/>
          <p:cNvSpPr/>
          <p:nvPr/>
        </p:nvSpPr>
        <p:spPr>
          <a:xfrm>
            <a:off x="822950" y="33815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WHO - Instructional Leadership Teams guiding school improvement</a:t>
            </a:r>
            <a:endParaRPr b="1"/>
          </a:p>
        </p:txBody>
      </p:sp>
      <p:sp>
        <p:nvSpPr>
          <p:cNvPr id="468" name="Google Shape;468;p58"/>
          <p:cNvSpPr/>
          <p:nvPr/>
        </p:nvSpPr>
        <p:spPr>
          <a:xfrm>
            <a:off x="4017650" y="3890375"/>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8"/>
          <p:cNvSpPr/>
          <p:nvPr/>
        </p:nvSpPr>
        <p:spPr>
          <a:xfrm>
            <a:off x="4017650" y="29387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9"/>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Overview of the DataWise Process</a:t>
            </a:r>
            <a:endParaRPr sz="3600"/>
          </a:p>
        </p:txBody>
      </p:sp>
      <p:pic>
        <p:nvPicPr>
          <p:cNvPr id="475" name="Google Shape;475;p59"/>
          <p:cNvPicPr preferRelativeResize="0"/>
          <p:nvPr/>
        </p:nvPicPr>
        <p:blipFill rotWithShape="1">
          <a:blip r:embed="rId3">
            <a:alphaModFix/>
          </a:blip>
          <a:srcRect l="6681" t="2181" r="3632" b="9478"/>
          <a:stretch/>
        </p:blipFill>
        <p:spPr>
          <a:xfrm>
            <a:off x="1516575" y="1455450"/>
            <a:ext cx="2763825" cy="3000424"/>
          </a:xfrm>
          <a:prstGeom prst="rect">
            <a:avLst/>
          </a:prstGeom>
          <a:noFill/>
          <a:ln>
            <a:noFill/>
          </a:ln>
        </p:spPr>
      </p:pic>
      <p:sp>
        <p:nvSpPr>
          <p:cNvPr id="476" name="Google Shape;476;p59"/>
          <p:cNvSpPr txBox="1"/>
          <p:nvPr/>
        </p:nvSpPr>
        <p:spPr>
          <a:xfrm>
            <a:off x="5300825" y="1723928"/>
            <a:ext cx="2985000" cy="2520300"/>
          </a:xfrm>
          <a:prstGeom prst="rect">
            <a:avLst/>
          </a:prstGeom>
          <a:solidFill>
            <a:srgbClr val="FFD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“Data Wise is not a program to implement, a set of assessments, or a platform for storing data. Instead, it’s a systematic approach to organizing the core work of schools around instructional improvement. And this happens by keeping conversation squarely focused on evidence of student learning.”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Kathy Boudett, Director of the Data Wise Project</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Data Wise- Is/Is Not</a:t>
            </a:r>
            <a:endParaRPr/>
          </a:p>
        </p:txBody>
      </p:sp>
      <p:graphicFrame>
        <p:nvGraphicFramePr>
          <p:cNvPr id="482" name="Google Shape;482;p60"/>
          <p:cNvGraphicFramePr/>
          <p:nvPr/>
        </p:nvGraphicFramePr>
        <p:xfrm>
          <a:off x="975350" y="1428750"/>
          <a:ext cx="3000000" cy="3000000"/>
        </p:xfrm>
        <a:graphic>
          <a:graphicData uri="http://schemas.openxmlformats.org/drawingml/2006/table">
            <a:tbl>
              <a:tblPr>
                <a:noFill/>
                <a:tableStyleId>{C86EF767-5FAE-4CF6-9FDE-BC332821868C}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3700">
                <a:tc>
                  <a:txBody>
                    <a:bodyPr/>
                    <a:lstStyle/>
                    <a:p>
                      <a:pPr marL="0" lvl="0" indent="0" algn="l" rtl="0">
                        <a:spcBef>
                          <a:spcPts val="0"/>
                        </a:spcBef>
                        <a:spcAft>
                          <a:spcPts val="0"/>
                        </a:spcAft>
                        <a:buNone/>
                      </a:pPr>
                      <a:r>
                        <a:rPr lang="en-US" b="1">
                          <a:solidFill>
                            <a:srgbClr val="38761D"/>
                          </a:solidFill>
                        </a:rPr>
                        <a:t>What Data Wise IS</a:t>
                      </a:r>
                      <a:endParaRPr b="1">
                        <a:solidFill>
                          <a:srgbClr val="38761D"/>
                        </a:solidFill>
                      </a:endParaRPr>
                    </a:p>
                  </a:txBody>
                  <a:tcPr marL="91425" marR="91425" marT="91425" marB="91425"/>
                </a:tc>
                <a:tc>
                  <a:txBody>
                    <a:bodyPr/>
                    <a:lstStyle/>
                    <a:p>
                      <a:pPr marL="0" lvl="0" indent="0" algn="l" rtl="0">
                        <a:spcBef>
                          <a:spcPts val="0"/>
                        </a:spcBef>
                        <a:spcAft>
                          <a:spcPts val="0"/>
                        </a:spcAft>
                        <a:buNone/>
                      </a:pPr>
                      <a:r>
                        <a:rPr lang="en-US" b="1">
                          <a:solidFill>
                            <a:srgbClr val="FF0000"/>
                          </a:solidFill>
                        </a:rPr>
                        <a:t>What Data Wise IS NOT</a:t>
                      </a:r>
                      <a:endParaRPr b="1">
                        <a:solidFill>
                          <a:srgbClr val="FF0000"/>
                        </a:solidFill>
                      </a:endParaRPr>
                    </a:p>
                  </a:txBody>
                  <a:tcPr marL="91425" marR="91425" marT="91425" marB="91425"/>
                </a:tc>
                <a:extLst>
                  <a:ext uri="{0D108BD9-81ED-4DB2-BD59-A6C34878D82A}">
                    <a16:rowId xmlns:a16="http://schemas.microsoft.com/office/drawing/2014/main" val="10000"/>
                  </a:ext>
                </a:extLst>
              </a:tr>
              <a:tr h="573250">
                <a:tc>
                  <a:txBody>
                    <a:bodyPr/>
                    <a:lstStyle/>
                    <a:p>
                      <a:pPr marL="0" lvl="0" indent="0" algn="l" rtl="0">
                        <a:spcBef>
                          <a:spcPts val="0"/>
                        </a:spcBef>
                        <a:spcAft>
                          <a:spcPts val="0"/>
                        </a:spcAft>
                        <a:buNone/>
                      </a:pPr>
                      <a:r>
                        <a:rPr lang="en-US"/>
                        <a:t>Inquiry- Questions drive learning and next steps</a:t>
                      </a:r>
                      <a:endParaRPr/>
                    </a:p>
                  </a:txBody>
                  <a:tcPr marL="91425" marR="91425" marT="91425" marB="91425"/>
                </a:tc>
                <a:tc>
                  <a:txBody>
                    <a:bodyPr/>
                    <a:lstStyle/>
                    <a:p>
                      <a:pPr marL="0" lvl="0" indent="0" algn="l" rtl="0">
                        <a:spcBef>
                          <a:spcPts val="0"/>
                        </a:spcBef>
                        <a:spcAft>
                          <a:spcPts val="0"/>
                        </a:spcAft>
                        <a:buNone/>
                      </a:pPr>
                      <a:r>
                        <a:rPr lang="en-US"/>
                        <a:t>Declarative- Stating what has to be done</a:t>
                      </a:r>
                      <a:endParaRPr/>
                    </a:p>
                  </a:txBody>
                  <a:tcPr marL="91425" marR="91425" marT="91425" marB="91425"/>
                </a:tc>
                <a:extLst>
                  <a:ext uri="{0D108BD9-81ED-4DB2-BD59-A6C34878D82A}">
                    <a16:rowId xmlns:a16="http://schemas.microsoft.com/office/drawing/2014/main" val="10001"/>
                  </a:ext>
                </a:extLst>
              </a:tr>
              <a:tr h="881675">
                <a:tc>
                  <a:txBody>
                    <a:bodyPr/>
                    <a:lstStyle/>
                    <a:p>
                      <a:pPr marL="0" lvl="0" indent="0" algn="l" rtl="0">
                        <a:lnSpc>
                          <a:spcPct val="115000"/>
                        </a:lnSpc>
                        <a:spcBef>
                          <a:spcPts val="0"/>
                        </a:spcBef>
                        <a:spcAft>
                          <a:spcPts val="0"/>
                        </a:spcAft>
                        <a:buClr>
                          <a:schemeClr val="dk1"/>
                        </a:buClr>
                        <a:buSzPts val="1100"/>
                        <a:buFont typeface="Arial"/>
                        <a:buNone/>
                      </a:pPr>
                      <a:r>
                        <a:rPr lang="en-US"/>
                        <a:t>Collaborative- all staff have a</a:t>
                      </a:r>
                      <a:endParaRPr/>
                    </a:p>
                    <a:p>
                      <a:pPr marL="0" lvl="0" indent="0" algn="l" rtl="0">
                        <a:lnSpc>
                          <a:spcPct val="115000"/>
                        </a:lnSpc>
                        <a:spcBef>
                          <a:spcPts val="0"/>
                        </a:spcBef>
                        <a:spcAft>
                          <a:spcPts val="0"/>
                        </a:spcAft>
                        <a:buClr>
                          <a:schemeClr val="dk1"/>
                        </a:buClr>
                        <a:buSzPts val="1100"/>
                        <a:buFont typeface="Arial"/>
                        <a:buNone/>
                      </a:pPr>
                      <a:r>
                        <a:rPr lang="en-US"/>
                        <a:t>voice in determining what actions</a:t>
                      </a:r>
                      <a:endParaRPr/>
                    </a:p>
                    <a:p>
                      <a:pPr marL="0" lvl="0" indent="0" algn="l" rtl="0">
                        <a:lnSpc>
                          <a:spcPct val="115000"/>
                        </a:lnSpc>
                        <a:spcBef>
                          <a:spcPts val="0"/>
                        </a:spcBef>
                        <a:spcAft>
                          <a:spcPts val="0"/>
                        </a:spcAft>
                        <a:buNone/>
                      </a:pPr>
                      <a:r>
                        <a:rPr lang="en-US"/>
                        <a:t>to take and what questions to explore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a:t>Directive- one person decides</a:t>
                      </a:r>
                      <a:endParaRPr/>
                    </a:p>
                    <a:p>
                      <a:pPr marL="0" lvl="0" indent="0" algn="l" rtl="0">
                        <a:lnSpc>
                          <a:spcPct val="115000"/>
                        </a:lnSpc>
                        <a:spcBef>
                          <a:spcPts val="0"/>
                        </a:spcBef>
                        <a:spcAft>
                          <a:spcPts val="0"/>
                        </a:spcAft>
                        <a:buClr>
                          <a:schemeClr val="dk1"/>
                        </a:buClr>
                        <a:buSzPts val="1100"/>
                        <a:buFont typeface="Arial"/>
                        <a:buNone/>
                      </a:pPr>
                      <a:r>
                        <a:rPr lang="en-US"/>
                        <a:t>what happens in isolation</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17100">
                <a:tc>
                  <a:txBody>
                    <a:bodyPr/>
                    <a:lstStyle/>
                    <a:p>
                      <a:pPr marL="0" lvl="0" indent="0" algn="l" rtl="0">
                        <a:lnSpc>
                          <a:spcPct val="115000"/>
                        </a:lnSpc>
                        <a:spcBef>
                          <a:spcPts val="0"/>
                        </a:spcBef>
                        <a:spcAft>
                          <a:spcPts val="0"/>
                        </a:spcAft>
                        <a:buClr>
                          <a:schemeClr val="dk1"/>
                        </a:buClr>
                        <a:buSzPts val="1100"/>
                        <a:buFont typeface="Arial"/>
                        <a:buNone/>
                      </a:pPr>
                      <a:r>
                        <a:rPr lang="en-US"/>
                        <a:t>Designed to create spaces for</a:t>
                      </a:r>
                      <a:endParaRPr/>
                    </a:p>
                    <a:p>
                      <a:pPr marL="0" lvl="0" indent="0" algn="l" rtl="0">
                        <a:lnSpc>
                          <a:spcPct val="115000"/>
                        </a:lnSpc>
                        <a:spcBef>
                          <a:spcPts val="0"/>
                        </a:spcBef>
                        <a:spcAft>
                          <a:spcPts val="0"/>
                        </a:spcAft>
                        <a:buClr>
                          <a:schemeClr val="dk1"/>
                        </a:buClr>
                        <a:buSzPts val="1100"/>
                        <a:buFont typeface="Arial"/>
                        <a:buNone/>
                      </a:pPr>
                      <a:r>
                        <a:rPr lang="en-US"/>
                        <a:t>learning about instruction,</a:t>
                      </a:r>
                      <a:endParaRPr/>
                    </a:p>
                    <a:p>
                      <a:pPr marL="0" lvl="0" indent="0" algn="l" rtl="0">
                        <a:lnSpc>
                          <a:spcPct val="115000"/>
                        </a:lnSpc>
                        <a:spcBef>
                          <a:spcPts val="0"/>
                        </a:spcBef>
                        <a:spcAft>
                          <a:spcPts val="0"/>
                        </a:spcAft>
                        <a:buNone/>
                      </a:pPr>
                      <a:r>
                        <a:rPr lang="en-US"/>
                        <a:t>assessment, and practice for everyone</a:t>
                      </a: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a:t>A process that assumes skill and</a:t>
                      </a:r>
                      <a:endParaRPr/>
                    </a:p>
                    <a:p>
                      <a:pPr marL="0" lvl="0" indent="0" algn="l" rtl="0">
                        <a:lnSpc>
                          <a:spcPct val="115000"/>
                        </a:lnSpc>
                        <a:spcBef>
                          <a:spcPts val="0"/>
                        </a:spcBef>
                        <a:spcAft>
                          <a:spcPts val="0"/>
                        </a:spcAft>
                        <a:buClr>
                          <a:schemeClr val="dk1"/>
                        </a:buClr>
                        <a:buSzPts val="1100"/>
                        <a:buFont typeface="Arial"/>
                        <a:buNone/>
                      </a:pPr>
                      <a:r>
                        <a:rPr lang="en-US"/>
                        <a:t>knowledge exist without having</a:t>
                      </a:r>
                      <a:endParaRPr/>
                    </a:p>
                    <a:p>
                      <a:pPr marL="0" lvl="0" indent="0" algn="l" rtl="0">
                        <a:lnSpc>
                          <a:spcPct val="115000"/>
                        </a:lnSpc>
                        <a:spcBef>
                          <a:spcPts val="0"/>
                        </a:spcBef>
                        <a:spcAft>
                          <a:spcPts val="0"/>
                        </a:spcAft>
                        <a:buClr>
                          <a:schemeClr val="dk1"/>
                        </a:buClr>
                        <a:buSzPts val="1100"/>
                        <a:buFont typeface="Arial"/>
                        <a:buNone/>
                      </a:pPr>
                      <a:r>
                        <a:rPr lang="en-US"/>
                        <a:t>evidence of intentional knowledge</a:t>
                      </a:r>
                      <a:endParaRPr/>
                    </a:p>
                    <a:p>
                      <a:pPr marL="0" lvl="0" indent="0" algn="l" rtl="0">
                        <a:lnSpc>
                          <a:spcPct val="115000"/>
                        </a:lnSpc>
                        <a:spcBef>
                          <a:spcPts val="0"/>
                        </a:spcBef>
                        <a:spcAft>
                          <a:spcPts val="0"/>
                        </a:spcAft>
                        <a:buNone/>
                      </a:pPr>
                      <a:r>
                        <a:rPr lang="en-US"/>
                        <a:t>and skill development.</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1"/>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a:t>Data Wise- Is/Is Not</a:t>
            </a:r>
            <a:endParaRPr/>
          </a:p>
        </p:txBody>
      </p:sp>
      <p:graphicFrame>
        <p:nvGraphicFramePr>
          <p:cNvPr id="488" name="Google Shape;488;p61"/>
          <p:cNvGraphicFramePr/>
          <p:nvPr/>
        </p:nvGraphicFramePr>
        <p:xfrm>
          <a:off x="975350" y="1428750"/>
          <a:ext cx="3000000" cy="3000000"/>
        </p:xfrm>
        <a:graphic>
          <a:graphicData uri="http://schemas.openxmlformats.org/drawingml/2006/table">
            <a:tbl>
              <a:tblPr>
                <a:noFill/>
                <a:tableStyleId>{C86EF767-5FAE-4CF6-9FDE-BC332821868C}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6925">
                <a:tc>
                  <a:txBody>
                    <a:bodyPr/>
                    <a:lstStyle/>
                    <a:p>
                      <a:pPr marL="0" lvl="0" indent="0" algn="l" rtl="0">
                        <a:spcBef>
                          <a:spcPts val="0"/>
                        </a:spcBef>
                        <a:spcAft>
                          <a:spcPts val="0"/>
                        </a:spcAft>
                        <a:buNone/>
                      </a:pPr>
                      <a:r>
                        <a:rPr lang="en-US" b="1">
                          <a:solidFill>
                            <a:srgbClr val="38761D"/>
                          </a:solidFill>
                        </a:rPr>
                        <a:t>What Data Wise IS</a:t>
                      </a:r>
                      <a:endParaRPr b="1">
                        <a:solidFill>
                          <a:srgbClr val="38761D"/>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solidFill>
                            <a:srgbClr val="FF0000"/>
                          </a:solidFill>
                        </a:rPr>
                        <a:t>What Data Wise IS NOT</a:t>
                      </a:r>
                      <a:endParaRPr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00475">
                <a:tc>
                  <a:txBody>
                    <a:bodyPr/>
                    <a:lstStyle/>
                    <a:p>
                      <a:pPr marL="0" lvl="0" indent="0" algn="l" rtl="0">
                        <a:lnSpc>
                          <a:spcPct val="115000"/>
                        </a:lnSpc>
                        <a:spcBef>
                          <a:spcPts val="0"/>
                        </a:spcBef>
                        <a:spcAft>
                          <a:spcPts val="0"/>
                        </a:spcAft>
                        <a:buNone/>
                      </a:pPr>
                      <a:r>
                        <a:rPr lang="en-US" sz="1200">
                          <a:solidFill>
                            <a:schemeClr val="dk1"/>
                          </a:solidFill>
                        </a:rPr>
                        <a:t>Means of organizing and bringing coherence to staff members’ collective efforts at improvement</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200">
                          <a:solidFill>
                            <a:schemeClr val="dk1"/>
                          </a:solidFill>
                          <a:highlight>
                            <a:srgbClr val="FFFFFF"/>
                          </a:highlight>
                        </a:rPr>
                        <a:t>A program to implement</a:t>
                      </a:r>
                      <a:endParaRPr sz="12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779500">
                <a:tc>
                  <a:txBody>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 means to help school leaders organize the work of school improvement around a</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process that has specific, manageable steps</a:t>
                      </a: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 compliance measure or a checklist to be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completed</a:t>
                      </a:r>
                      <a:endParaRPr sz="1200">
                        <a:solidFill>
                          <a:schemeClr val="dk1"/>
                        </a:solidFill>
                      </a:endParaRPr>
                    </a:p>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578225">
                <a:tc>
                  <a:txBody>
                    <a:bodyPr/>
                    <a:lstStyle/>
                    <a:p>
                      <a:pPr marL="0" lvl="0" indent="0" algn="l" rtl="0">
                        <a:spcBef>
                          <a:spcPts val="0"/>
                        </a:spcBef>
                        <a:spcAft>
                          <a:spcPts val="0"/>
                        </a:spcAft>
                        <a:buNone/>
                      </a:pPr>
                      <a:r>
                        <a:rPr lang="en-US" sz="1200">
                          <a:solidFill>
                            <a:schemeClr val="dk1"/>
                          </a:solidFill>
                          <a:highlight>
                            <a:srgbClr val="FFFFFF"/>
                          </a:highlight>
                        </a:rPr>
                        <a:t>Cyclical; recursive</a:t>
                      </a: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 linear process that doesn’t allow for </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assessment and adjustment</a:t>
                      </a:r>
                      <a:endParaRPr sz="1200"/>
                    </a:p>
                  </a:txBody>
                  <a:tcPr marL="91425" marR="91425" marT="91425" marB="91425"/>
                </a:tc>
                <a:extLst>
                  <a:ext uri="{0D108BD9-81ED-4DB2-BD59-A6C34878D82A}">
                    <a16:rowId xmlns:a16="http://schemas.microsoft.com/office/drawing/2014/main" val="10003"/>
                  </a:ext>
                </a:extLst>
              </a:tr>
              <a:tr h="854300">
                <a:tc>
                  <a:txBody>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 series of yearlong coherent inquiry</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meetings</a:t>
                      </a: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 singular meeting (collaborative planning,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data utilization, analyzing student work,</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etc.)</a:t>
                      </a:r>
                      <a:endParaRPr sz="12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62"/>
          <p:cNvPicPr preferRelativeResize="0"/>
          <p:nvPr/>
        </p:nvPicPr>
        <p:blipFill rotWithShape="1">
          <a:blip r:embed="rId3">
            <a:alphaModFix/>
          </a:blip>
          <a:srcRect/>
          <a:stretch/>
        </p:blipFill>
        <p:spPr>
          <a:xfrm>
            <a:off x="2979225" y="395174"/>
            <a:ext cx="4666025" cy="4666001"/>
          </a:xfrm>
          <a:prstGeom prst="rect">
            <a:avLst/>
          </a:prstGeom>
          <a:noFill/>
          <a:ln>
            <a:noFill/>
          </a:ln>
        </p:spPr>
      </p:pic>
      <p:sp>
        <p:nvSpPr>
          <p:cNvPr id="495" name="Google Shape;495;p62"/>
          <p:cNvSpPr txBox="1">
            <a:spLocks noGrp="1"/>
          </p:cNvSpPr>
          <p:nvPr>
            <p:ph type="title"/>
          </p:nvPr>
        </p:nvSpPr>
        <p:spPr>
          <a:xfrm>
            <a:off x="768626" y="205978"/>
            <a:ext cx="7918174" cy="5763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1"/>
              </a:buClr>
              <a:buSzPts val="1400"/>
              <a:buFont typeface="Source Sans Pro"/>
              <a:buNone/>
            </a:pPr>
            <a:r>
              <a:rPr lang="en-US" sz="3600" b="0" i="0" u="none" strike="noStrike" cap="none">
                <a:solidFill>
                  <a:schemeClr val="dk1"/>
                </a:solidFill>
                <a:latin typeface="Source Sans Pro"/>
                <a:ea typeface="Source Sans Pro"/>
                <a:cs typeface="Source Sans Pro"/>
                <a:sym typeface="Source Sans Pro"/>
              </a:rPr>
              <a:t>Overview of the DataWise Process</a:t>
            </a:r>
            <a:endParaRPr sz="3600" b="0" i="0" u="none" strike="noStrike" cap="none">
              <a:solidFill>
                <a:schemeClr val="dk1"/>
              </a:solidFill>
              <a:latin typeface="Source Sans Pro"/>
              <a:ea typeface="Source Sans Pro"/>
              <a:cs typeface="Source Sans Pro"/>
              <a:sym typeface="Source Sans Pro"/>
            </a:endParaRPr>
          </a:p>
        </p:txBody>
      </p:sp>
      <p:sp>
        <p:nvSpPr>
          <p:cNvPr id="496" name="Google Shape;496;p62"/>
          <p:cNvSpPr txBox="1">
            <a:spLocks noGrp="1"/>
          </p:cNvSpPr>
          <p:nvPr>
            <p:ph type="dt" idx="10"/>
          </p:nvPr>
        </p:nvSpPr>
        <p:spPr>
          <a:xfrm>
            <a:off x="570325" y="4840048"/>
            <a:ext cx="6691500" cy="2212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endParaRPr sz="800" b="0" i="0" u="none" strike="noStrike" cap="none">
              <a:solidFill>
                <a:srgbClr val="FFFF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SzPts val="1400"/>
              <a:buNone/>
            </a:pPr>
            <a:r>
              <a:rPr lang="en-US" sz="800" b="0" i="0" u="none" strike="noStrike" cap="none">
                <a:solidFill>
                  <a:srgbClr val="FFFFFF"/>
                </a:solidFill>
                <a:latin typeface="Source Sans Pro"/>
                <a:ea typeface="Source Sans Pro"/>
                <a:cs typeface="Source Sans Pro"/>
                <a:sym typeface="Source Sans Pro"/>
              </a:rPr>
              <a:t>Adapted from, Source: </a:t>
            </a:r>
            <a:r>
              <a:rPr lang="en-US" sz="800" b="0" i="1" u="none" strike="noStrike" cap="none">
                <a:solidFill>
                  <a:srgbClr val="FFFFFF"/>
                </a:solidFill>
                <a:latin typeface="Source Sans Pro"/>
                <a:ea typeface="Source Sans Pro"/>
                <a:cs typeface="Source Sans Pro"/>
                <a:sym typeface="Source Sans Pro"/>
              </a:rPr>
              <a:t>Data Wise: A Step-by-Step Guide to Using Assessment Results to Improve Learning and Teaching, Revised and Expanded Edition. </a:t>
            </a:r>
            <a:r>
              <a:rPr lang="en-US" sz="800" b="0" i="0" u="none" strike="noStrike" cap="none">
                <a:solidFill>
                  <a:srgbClr val="FFFFFF"/>
                </a:solidFill>
                <a:latin typeface="Source Sans Pro"/>
                <a:ea typeface="Source Sans Pro"/>
                <a:cs typeface="Source Sans Pro"/>
                <a:sym typeface="Source Sans Pro"/>
              </a:rPr>
              <a:t>Ed. K.P. Boudett, E.A. City, R.J. Murnane. (Cambridge, MA: Harvard Education Press, </a:t>
            </a:r>
            <a:r>
              <a:rPr lang="en-US">
                <a:solidFill>
                  <a:srgbClr val="FFFFFF"/>
                </a:solidFill>
              </a:rPr>
              <a:t>2019</a:t>
            </a:r>
            <a:r>
              <a:rPr lang="en-US" sz="800" b="0" i="0" u="none" strike="noStrike" cap="none">
                <a:solidFill>
                  <a:srgbClr val="FFFFFF"/>
                </a:solidFill>
                <a:latin typeface="Source Sans Pro"/>
                <a:ea typeface="Source Sans Pro"/>
                <a:cs typeface="Source Sans Pro"/>
                <a:sym typeface="Source Sans Pro"/>
              </a:rPr>
              <a:t>).</a:t>
            </a:r>
            <a:r>
              <a:rPr lang="en-US" sz="800" b="0" i="1" u="none" strike="noStrike" cap="none">
                <a:solidFill>
                  <a:srgbClr val="FFFFFF"/>
                </a:solidFill>
                <a:latin typeface="Source Sans Pro"/>
                <a:ea typeface="Source Sans Pro"/>
                <a:cs typeface="Source Sans Pro"/>
                <a:sym typeface="Source Sans Pro"/>
              </a:rPr>
              <a:t> </a:t>
            </a:r>
            <a:r>
              <a:rPr lang="en-US" sz="800" b="0" i="0" u="none" strike="noStrike" cap="none">
                <a:solidFill>
                  <a:srgbClr val="FFFFFF"/>
                </a:solidFill>
                <a:latin typeface="Source Sans Pro"/>
                <a:ea typeface="Source Sans Pro"/>
                <a:cs typeface="Source Sans Pro"/>
                <a:sym typeface="Source Sans Pro"/>
              </a:rPr>
              <a:t> </a:t>
            </a:r>
            <a:endParaRPr>
              <a:solidFill>
                <a:srgbClr val="FFFFFF"/>
              </a:solidFill>
            </a:endParaRPr>
          </a:p>
        </p:txBody>
      </p:sp>
      <p:sp>
        <p:nvSpPr>
          <p:cNvPr id="497" name="Google Shape;497;p62"/>
          <p:cNvSpPr txBox="1">
            <a:spLocks noGrp="1"/>
          </p:cNvSpPr>
          <p:nvPr>
            <p:ph type="ftr" idx="11"/>
          </p:nvPr>
        </p:nvSpPr>
        <p:spPr>
          <a:xfrm>
            <a:off x="7169975" y="4563116"/>
            <a:ext cx="2393100" cy="24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rgbClr val="FFFFFF"/>
                </a:solidFill>
                <a:latin typeface="Source Sans Pro"/>
                <a:ea typeface="Source Sans Pro"/>
                <a:cs typeface="Source Sans Pro"/>
                <a:sym typeface="Source Sans Pro"/>
              </a:rPr>
              <a:t>www.gse.harvard.edu/datawise</a:t>
            </a:r>
            <a:endParaRPr/>
          </a:p>
        </p:txBody>
      </p:sp>
      <p:sp>
        <p:nvSpPr>
          <p:cNvPr id="498" name="Google Shape;498;p62"/>
          <p:cNvSpPr txBox="1">
            <a:spLocks noGrp="1"/>
          </p:cNvSpPr>
          <p:nvPr>
            <p:ph type="sldNum" idx="12"/>
          </p:nvPr>
        </p:nvSpPr>
        <p:spPr>
          <a:xfrm>
            <a:off x="10125062" y="4748703"/>
            <a:ext cx="5007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050"/>
              <a:buNone/>
            </a:pPr>
            <a:fld id="{00000000-1234-1234-1234-123412341234}" type="slidenum">
              <a:rPr lang="en-US" sz="1000" b="0" i="0" u="none" strike="noStrike" cap="none">
                <a:solidFill>
                  <a:srgbClr val="595959"/>
                </a:solidFill>
                <a:latin typeface="Source Sans Pro"/>
                <a:ea typeface="Source Sans Pro"/>
                <a:cs typeface="Source Sans Pro"/>
                <a:sym typeface="Source Sans Pro"/>
              </a:rPr>
              <a:t>24</a:t>
            </a:fld>
            <a:endParaRPr sz="1000" b="0" i="0" u="none" strike="noStrike" cap="none">
              <a:solidFill>
                <a:srgbClr val="595959"/>
              </a:solidFill>
              <a:latin typeface="Source Sans Pro"/>
              <a:ea typeface="Source Sans Pro"/>
              <a:cs typeface="Source Sans Pro"/>
              <a:sym typeface="Source Sans Pro"/>
            </a:endParaRPr>
          </a:p>
        </p:txBody>
      </p:sp>
      <p:sp>
        <p:nvSpPr>
          <p:cNvPr id="499" name="Google Shape;499;p62"/>
          <p:cNvSpPr txBox="1"/>
          <p:nvPr/>
        </p:nvSpPr>
        <p:spPr>
          <a:xfrm>
            <a:off x="2041400" y="2014074"/>
            <a:ext cx="16764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PRIORITY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QUESTION</a:t>
            </a:r>
            <a:endParaRPr sz="1400" b="0" i="0" u="none" strike="noStrike" cap="none">
              <a:solidFill>
                <a:srgbClr val="000000"/>
              </a:solidFill>
              <a:latin typeface="Arial"/>
              <a:ea typeface="Arial"/>
              <a:cs typeface="Arial"/>
              <a:sym typeface="Arial"/>
            </a:endParaRPr>
          </a:p>
        </p:txBody>
      </p:sp>
      <p:sp>
        <p:nvSpPr>
          <p:cNvPr id="500" name="Google Shape;500;p62"/>
          <p:cNvSpPr txBox="1"/>
          <p:nvPr/>
        </p:nvSpPr>
        <p:spPr>
          <a:xfrm>
            <a:off x="2041400" y="2871324"/>
            <a:ext cx="18753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GREATER COMFORT WITH DATA</a:t>
            </a:r>
            <a:endParaRPr sz="1400" b="0" i="0" u="none" strike="noStrike" cap="none">
              <a:solidFill>
                <a:srgbClr val="000000"/>
              </a:solidFill>
              <a:latin typeface="Arial"/>
              <a:ea typeface="Arial"/>
              <a:cs typeface="Arial"/>
              <a:sym typeface="Arial"/>
            </a:endParaRPr>
          </a:p>
        </p:txBody>
      </p:sp>
      <p:sp>
        <p:nvSpPr>
          <p:cNvPr id="501" name="Google Shape;501;p62"/>
          <p:cNvSpPr txBox="1"/>
          <p:nvPr/>
        </p:nvSpPr>
        <p:spPr>
          <a:xfrm>
            <a:off x="2240175" y="3799551"/>
            <a:ext cx="16764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TEAMS &amp; STRUCTURES</a:t>
            </a:r>
            <a:endParaRPr sz="1400" b="0" i="0" u="none" strike="noStrike" cap="none">
              <a:solidFill>
                <a:srgbClr val="000000"/>
              </a:solidFill>
              <a:latin typeface="Arial"/>
              <a:ea typeface="Arial"/>
              <a:cs typeface="Arial"/>
              <a:sym typeface="Arial"/>
            </a:endParaRPr>
          </a:p>
        </p:txBody>
      </p:sp>
      <p:sp>
        <p:nvSpPr>
          <p:cNvPr id="502" name="Google Shape;502;p62"/>
          <p:cNvSpPr txBox="1"/>
          <p:nvPr/>
        </p:nvSpPr>
        <p:spPr>
          <a:xfrm>
            <a:off x="6385500" y="2986797"/>
            <a:ext cx="16764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PLAN TO ASSESS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PROGRESS</a:t>
            </a:r>
            <a:endParaRPr sz="1400" b="0" i="0" u="none" strike="noStrike" cap="none">
              <a:solidFill>
                <a:srgbClr val="000000"/>
              </a:solidFill>
              <a:latin typeface="Arial"/>
              <a:ea typeface="Arial"/>
              <a:cs typeface="Arial"/>
              <a:sym typeface="Arial"/>
            </a:endParaRPr>
          </a:p>
        </p:txBody>
      </p:sp>
      <p:sp>
        <p:nvSpPr>
          <p:cNvPr id="503" name="Google Shape;503;p62"/>
          <p:cNvSpPr txBox="1"/>
          <p:nvPr/>
        </p:nvSpPr>
        <p:spPr>
          <a:xfrm>
            <a:off x="6672450" y="2090275"/>
            <a:ext cx="16764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ACTION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PLAN</a:t>
            </a:r>
            <a:endParaRPr sz="1400" b="0" i="0" u="none" strike="noStrike" cap="none">
              <a:solidFill>
                <a:srgbClr val="000000"/>
              </a:solidFill>
              <a:latin typeface="Arial"/>
              <a:ea typeface="Arial"/>
              <a:cs typeface="Arial"/>
              <a:sym typeface="Arial"/>
            </a:endParaRPr>
          </a:p>
        </p:txBody>
      </p:sp>
      <p:sp>
        <p:nvSpPr>
          <p:cNvPr id="504" name="Google Shape;504;p62"/>
          <p:cNvSpPr txBox="1"/>
          <p:nvPr/>
        </p:nvSpPr>
        <p:spPr>
          <a:xfrm>
            <a:off x="6180650" y="1236127"/>
            <a:ext cx="16764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PROBLEM OF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PRACTICE</a:t>
            </a:r>
            <a:endParaRPr sz="1400" b="0" i="0" u="none" strike="noStrike" cap="none">
              <a:solidFill>
                <a:srgbClr val="000000"/>
              </a:solidFill>
              <a:latin typeface="Arial"/>
              <a:ea typeface="Arial"/>
              <a:cs typeface="Arial"/>
              <a:sym typeface="Arial"/>
            </a:endParaRPr>
          </a:p>
        </p:txBody>
      </p:sp>
      <p:sp>
        <p:nvSpPr>
          <p:cNvPr id="505" name="Google Shape;505;p62"/>
          <p:cNvSpPr txBox="1"/>
          <p:nvPr/>
        </p:nvSpPr>
        <p:spPr>
          <a:xfrm>
            <a:off x="3164675" y="1120398"/>
            <a:ext cx="1924800" cy="444600"/>
          </a:xfrm>
          <a:prstGeom prst="rect">
            <a:avLst/>
          </a:prstGeom>
          <a:solidFill>
            <a:srgbClr val="3C78D8"/>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LEARNER-CENTERED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Source Sans Pro"/>
                <a:ea typeface="Source Sans Pro"/>
                <a:cs typeface="Source Sans Pro"/>
                <a:sym typeface="Source Sans Pro"/>
              </a:rPr>
              <a:t>PROBLEM</a:t>
            </a:r>
            <a:endParaRPr sz="1400" b="0" i="0" u="none" strike="noStrike" cap="none">
              <a:solidFill>
                <a:srgbClr val="000000"/>
              </a:solidFill>
              <a:latin typeface="Arial"/>
              <a:ea typeface="Arial"/>
              <a:cs typeface="Arial"/>
              <a:sym typeface="Arial"/>
            </a:endParaRPr>
          </a:p>
        </p:txBody>
      </p:sp>
      <p:sp>
        <p:nvSpPr>
          <p:cNvPr id="506" name="Google Shape;506;p62"/>
          <p:cNvSpPr/>
          <p:nvPr/>
        </p:nvSpPr>
        <p:spPr>
          <a:xfrm>
            <a:off x="7989994" y="1874215"/>
            <a:ext cx="1228800" cy="17883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900"/>
              <a:buFont typeface="Arial"/>
              <a:buNone/>
            </a:pPr>
            <a:r>
              <a:rPr lang="en-US" sz="19900" b="0" i="0" u="none" strike="noStrike" cap="none">
                <a:solidFill>
                  <a:schemeClr val="dk2"/>
                </a:solidFill>
                <a:latin typeface="Source Sans Pro"/>
                <a:ea typeface="Source Sans Pro"/>
                <a:cs typeface="Source Sans Pro"/>
                <a:sym typeface="Source Sans Pro"/>
              </a:rPr>
              <a:t>}</a:t>
            </a:r>
            <a:endParaRPr sz="19900" b="0" i="0" u="none" strike="noStrike" cap="none">
              <a:solidFill>
                <a:schemeClr val="dk2"/>
              </a:solidFill>
              <a:latin typeface="Source Sans Pro"/>
              <a:ea typeface="Source Sans Pro"/>
              <a:cs typeface="Source Sans Pro"/>
              <a:sym typeface="Source Sans Pro"/>
            </a:endParaRPr>
          </a:p>
        </p:txBody>
      </p:sp>
      <p:sp>
        <p:nvSpPr>
          <p:cNvPr id="507" name="Google Shape;507;p62"/>
          <p:cNvSpPr txBox="1"/>
          <p:nvPr/>
        </p:nvSpPr>
        <p:spPr>
          <a:xfrm>
            <a:off x="0" y="3117526"/>
            <a:ext cx="1590242"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243280"/>
                </a:solidFill>
                <a:latin typeface="Source Sans Pro"/>
                <a:ea typeface="Source Sans Pro"/>
                <a:cs typeface="Source Sans Pro"/>
                <a:sym typeface="Source Sans Pro"/>
              </a:rPr>
              <a:t>Prepare</a:t>
            </a:r>
            <a:endParaRPr sz="2800" b="1" i="0" u="none" strike="noStrike" cap="none">
              <a:solidFill>
                <a:srgbClr val="243280"/>
              </a:solidFill>
              <a:latin typeface="Source Sans Pro"/>
              <a:ea typeface="Source Sans Pro"/>
              <a:cs typeface="Source Sans Pro"/>
              <a:sym typeface="Source Sans Pro"/>
            </a:endParaRPr>
          </a:p>
        </p:txBody>
      </p:sp>
      <p:sp>
        <p:nvSpPr>
          <p:cNvPr id="508" name="Google Shape;508;p62"/>
          <p:cNvSpPr/>
          <p:nvPr/>
        </p:nvSpPr>
        <p:spPr>
          <a:xfrm>
            <a:off x="1029150" y="924324"/>
            <a:ext cx="817500" cy="11898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US" sz="15000" b="0" i="0" u="none" strike="noStrike" cap="none">
                <a:solidFill>
                  <a:schemeClr val="dk2"/>
                </a:solidFill>
                <a:latin typeface="Source Sans Pro"/>
                <a:ea typeface="Source Sans Pro"/>
                <a:cs typeface="Source Sans Pro"/>
                <a:sym typeface="Source Sans Pro"/>
              </a:rPr>
              <a:t>{</a:t>
            </a:r>
            <a:endParaRPr sz="15000" b="0" i="0" u="none" strike="noStrike" cap="none">
              <a:solidFill>
                <a:schemeClr val="dk2"/>
              </a:solidFill>
              <a:latin typeface="Source Sans Pro"/>
              <a:ea typeface="Source Sans Pro"/>
              <a:cs typeface="Source Sans Pro"/>
              <a:sym typeface="Source Sans Pro"/>
            </a:endParaRPr>
          </a:p>
        </p:txBody>
      </p:sp>
      <p:sp>
        <p:nvSpPr>
          <p:cNvPr id="509" name="Google Shape;509;p62"/>
          <p:cNvSpPr txBox="1"/>
          <p:nvPr/>
        </p:nvSpPr>
        <p:spPr>
          <a:xfrm>
            <a:off x="46221" y="1143716"/>
            <a:ext cx="15057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243280"/>
                </a:solidFill>
                <a:latin typeface="Source Sans Pro"/>
                <a:ea typeface="Source Sans Pro"/>
                <a:cs typeface="Source Sans Pro"/>
                <a:sym typeface="Source Sans Pro"/>
              </a:rPr>
              <a:t>Inquire</a:t>
            </a:r>
            <a:endParaRPr sz="2800" b="1" i="0" u="none" strike="noStrike" cap="none">
              <a:solidFill>
                <a:srgbClr val="243280"/>
              </a:solidFill>
              <a:latin typeface="Source Sans Pro"/>
              <a:ea typeface="Source Sans Pro"/>
              <a:cs typeface="Source Sans Pro"/>
              <a:sym typeface="Source Sans Pro"/>
            </a:endParaRPr>
          </a:p>
        </p:txBody>
      </p:sp>
      <p:sp>
        <p:nvSpPr>
          <p:cNvPr id="510" name="Google Shape;510;p62"/>
          <p:cNvSpPr/>
          <p:nvPr/>
        </p:nvSpPr>
        <p:spPr>
          <a:xfrm>
            <a:off x="1029150" y="2763851"/>
            <a:ext cx="1228800" cy="14163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US" sz="15000" b="0" i="0" u="none" strike="noStrike" cap="none">
                <a:solidFill>
                  <a:schemeClr val="dk2"/>
                </a:solidFill>
                <a:latin typeface="Source Sans Pro"/>
                <a:ea typeface="Source Sans Pro"/>
                <a:cs typeface="Source Sans Pro"/>
                <a:sym typeface="Source Sans Pro"/>
              </a:rPr>
              <a:t>{</a:t>
            </a:r>
            <a:endParaRPr sz="15000" b="0" i="0" u="none" strike="noStrike" cap="none">
              <a:solidFill>
                <a:schemeClr val="dk2"/>
              </a:solidFill>
              <a:latin typeface="Source Sans Pro"/>
              <a:ea typeface="Source Sans Pro"/>
              <a:cs typeface="Source Sans Pro"/>
              <a:sym typeface="Source Sans Pro"/>
            </a:endParaRPr>
          </a:p>
        </p:txBody>
      </p:sp>
      <p:sp>
        <p:nvSpPr>
          <p:cNvPr id="511" name="Google Shape;511;p62"/>
          <p:cNvSpPr txBox="1"/>
          <p:nvPr/>
        </p:nvSpPr>
        <p:spPr>
          <a:xfrm>
            <a:off x="7261936" y="3510819"/>
            <a:ext cx="15057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243280"/>
                </a:solidFill>
                <a:latin typeface="Source Sans Pro"/>
                <a:ea typeface="Source Sans Pro"/>
                <a:cs typeface="Source Sans Pro"/>
                <a:sym typeface="Source Sans Pro"/>
              </a:rPr>
              <a:t>Act</a:t>
            </a:r>
            <a:endParaRPr sz="2800" b="1" i="0" u="none" strike="noStrike" cap="none">
              <a:solidFill>
                <a:srgbClr val="243280"/>
              </a:solidFill>
              <a:latin typeface="Source Sans Pro"/>
              <a:ea typeface="Source Sans Pro"/>
              <a:cs typeface="Source Sans Pro"/>
              <a:sym typeface="Source Sans Pro"/>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3"/>
          <p:cNvSpPr txBox="1">
            <a:spLocks noGrp="1"/>
          </p:cNvSpPr>
          <p:nvPr>
            <p:ph type="title"/>
          </p:nvPr>
        </p:nvSpPr>
        <p:spPr>
          <a:xfrm>
            <a:off x="845200" y="182703"/>
            <a:ext cx="8229600" cy="57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Data Wise Process- Jigsaw</a:t>
            </a:r>
            <a:endParaRPr/>
          </a:p>
        </p:txBody>
      </p:sp>
      <p:sp>
        <p:nvSpPr>
          <p:cNvPr id="517" name="Google Shape;517;p63"/>
          <p:cNvSpPr txBox="1">
            <a:spLocks noGrp="1"/>
          </p:cNvSpPr>
          <p:nvPr>
            <p:ph type="body" idx="1"/>
          </p:nvPr>
        </p:nvSpPr>
        <p:spPr>
          <a:xfrm>
            <a:off x="457200" y="852853"/>
            <a:ext cx="8229600" cy="37416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a:p>
            <a:pPr marL="457200" lvl="0" indent="-406400" algn="l" rtl="0">
              <a:lnSpc>
                <a:spcPct val="100000"/>
              </a:lnSpc>
              <a:spcBef>
                <a:spcPts val="0"/>
              </a:spcBef>
              <a:spcAft>
                <a:spcPts val="0"/>
              </a:spcAft>
              <a:buSzPts val="2800"/>
              <a:buChar char="•"/>
            </a:pPr>
            <a:r>
              <a:rPr lang="en-US"/>
              <a:t>Count off by 8 (8 steps in the swoosh)</a:t>
            </a:r>
            <a:endParaRPr/>
          </a:p>
          <a:p>
            <a:pPr marL="457200" lvl="0" indent="-406400" algn="l" rtl="0">
              <a:lnSpc>
                <a:spcPct val="100000"/>
              </a:lnSpc>
              <a:spcBef>
                <a:spcPts val="1000"/>
              </a:spcBef>
              <a:spcAft>
                <a:spcPts val="0"/>
              </a:spcAft>
              <a:buSzPts val="2800"/>
              <a:buChar char="•"/>
            </a:pPr>
            <a:r>
              <a:rPr lang="en-US"/>
              <a:t>Please read the article “Eight Steps to Becoming Data Wise” (15 Minutes)</a:t>
            </a:r>
            <a:endParaRPr/>
          </a:p>
          <a:p>
            <a:pPr marL="457200" lvl="0" indent="-406400" algn="l" rtl="0">
              <a:lnSpc>
                <a:spcPct val="100000"/>
              </a:lnSpc>
              <a:spcBef>
                <a:spcPts val="1000"/>
              </a:spcBef>
              <a:spcAft>
                <a:spcPts val="1000"/>
              </a:spcAft>
              <a:buSzPts val="2800"/>
              <a:buChar char="•"/>
            </a:pPr>
            <a:r>
              <a:rPr lang="en-US"/>
              <a:t>Be prepared to share out a gist of what happens during your assigned step in the Data Wise Process.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23" name="Google Shape;523;p64"/>
          <p:cNvPicPr preferRelativeResize="0"/>
          <p:nvPr/>
        </p:nvPicPr>
        <p:blipFill>
          <a:blip r:embed="rId3">
            <a:alphaModFix/>
          </a:blip>
          <a:stretch>
            <a:fillRect/>
          </a:stretch>
        </p:blipFill>
        <p:spPr>
          <a:xfrm>
            <a:off x="822950" y="295025"/>
            <a:ext cx="7507276" cy="4387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5"/>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29" name="Google Shape;529;p65"/>
          <p:cNvPicPr preferRelativeResize="0"/>
          <p:nvPr/>
        </p:nvPicPr>
        <p:blipFill>
          <a:blip r:embed="rId3">
            <a:alphaModFix/>
          </a:blip>
          <a:stretch>
            <a:fillRect/>
          </a:stretch>
        </p:blipFill>
        <p:spPr>
          <a:xfrm>
            <a:off x="822950" y="59125"/>
            <a:ext cx="7870676" cy="4712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35" name="Google Shape;535;p66"/>
          <p:cNvPicPr preferRelativeResize="0"/>
          <p:nvPr/>
        </p:nvPicPr>
        <p:blipFill>
          <a:blip r:embed="rId3">
            <a:alphaModFix/>
          </a:blip>
          <a:stretch>
            <a:fillRect/>
          </a:stretch>
        </p:blipFill>
        <p:spPr>
          <a:xfrm>
            <a:off x="822950" y="0"/>
            <a:ext cx="8154351" cy="469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7"/>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41" name="Google Shape;541;p67"/>
          <p:cNvPicPr preferRelativeResize="0"/>
          <p:nvPr/>
        </p:nvPicPr>
        <p:blipFill>
          <a:blip r:embed="rId3">
            <a:alphaModFix/>
          </a:blip>
          <a:stretch>
            <a:fillRect/>
          </a:stretch>
        </p:blipFill>
        <p:spPr>
          <a:xfrm>
            <a:off x="822950" y="0"/>
            <a:ext cx="8186000" cy="4710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RCSD Meeting Norms</a:t>
            </a:r>
            <a:endParaRPr/>
          </a:p>
        </p:txBody>
      </p:sp>
      <p:sp>
        <p:nvSpPr>
          <p:cNvPr id="312" name="Google Shape;312;p41"/>
          <p:cNvSpPr txBox="1"/>
          <p:nvPr/>
        </p:nvSpPr>
        <p:spPr>
          <a:xfrm>
            <a:off x="964400" y="1363025"/>
            <a:ext cx="6738300" cy="3000000"/>
          </a:xfrm>
          <a:prstGeom prst="rect">
            <a:avLst/>
          </a:prstGeom>
          <a:noFill/>
          <a:ln>
            <a:noFill/>
          </a:ln>
        </p:spPr>
        <p:txBody>
          <a:bodyPr spcFirstLastPara="1" wrap="square" lIns="91425" tIns="91425" rIns="91425" bIns="91425" anchor="t" anchorCtr="0">
            <a:noAutofit/>
          </a:bodyPr>
          <a:lstStyle/>
          <a:p>
            <a:pPr marL="514350" lvl="0" indent="-450850" algn="l" rtl="0">
              <a:lnSpc>
                <a:spcPct val="125000"/>
              </a:lnSpc>
              <a:spcBef>
                <a:spcPts val="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Take an inquiry stance</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Ground statements in evidence</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Assume positive intentions and take responsibility for impact</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Stick to protocol and hear all voices </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Start and end on time</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Be here now</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Expect non-closure</a:t>
            </a:r>
            <a:endParaRPr sz="1800">
              <a:solidFill>
                <a:srgbClr val="191919"/>
              </a:solidFill>
              <a:latin typeface="Calibri"/>
              <a:ea typeface="Calibri"/>
              <a:cs typeface="Calibri"/>
              <a:sym typeface="Calibri"/>
            </a:endParaRPr>
          </a:p>
          <a:p>
            <a:pPr marL="514350" lvl="0" indent="-450850" algn="l" rtl="0">
              <a:lnSpc>
                <a:spcPct val="125000"/>
              </a:lnSpc>
              <a:spcBef>
                <a:spcPts val="560"/>
              </a:spcBef>
              <a:spcAft>
                <a:spcPts val="0"/>
              </a:spcAft>
              <a:buClr>
                <a:srgbClr val="7030A0"/>
              </a:buClr>
              <a:buSzPts val="1800"/>
              <a:buFont typeface="Calibri"/>
              <a:buAutoNum type="arabicPeriod"/>
            </a:pPr>
            <a:r>
              <a:rPr lang="en-US" sz="1800">
                <a:solidFill>
                  <a:srgbClr val="191919"/>
                </a:solidFill>
                <a:latin typeface="Calibri"/>
                <a:ea typeface="Calibri"/>
                <a:cs typeface="Calibri"/>
                <a:sym typeface="Calibri"/>
              </a:rPr>
              <a:t>Expect discomfort in the service of learning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8"/>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47" name="Google Shape;547;p68"/>
          <p:cNvPicPr preferRelativeResize="0"/>
          <p:nvPr/>
        </p:nvPicPr>
        <p:blipFill>
          <a:blip r:embed="rId3">
            <a:alphaModFix/>
          </a:blip>
          <a:stretch>
            <a:fillRect/>
          </a:stretch>
        </p:blipFill>
        <p:spPr>
          <a:xfrm>
            <a:off x="822950" y="0"/>
            <a:ext cx="7668251" cy="4770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9"/>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53" name="Google Shape;553;p69"/>
          <p:cNvPicPr preferRelativeResize="0"/>
          <p:nvPr/>
        </p:nvPicPr>
        <p:blipFill>
          <a:blip r:embed="rId3">
            <a:alphaModFix/>
          </a:blip>
          <a:stretch>
            <a:fillRect/>
          </a:stretch>
        </p:blipFill>
        <p:spPr>
          <a:xfrm>
            <a:off x="822950" y="0"/>
            <a:ext cx="7781174" cy="469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0"/>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59" name="Google Shape;559;p70"/>
          <p:cNvPicPr preferRelativeResize="0"/>
          <p:nvPr/>
        </p:nvPicPr>
        <p:blipFill>
          <a:blip r:embed="rId3">
            <a:alphaModFix/>
          </a:blip>
          <a:stretch>
            <a:fillRect/>
          </a:stretch>
        </p:blipFill>
        <p:spPr>
          <a:xfrm>
            <a:off x="822950" y="244263"/>
            <a:ext cx="8023001" cy="4446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1"/>
          <p:cNvSpPr>
            <a:spLocks noGrp="1"/>
          </p:cNvSpPr>
          <p:nvPr>
            <p:ph type="pic" idx="2"/>
          </p:nvPr>
        </p:nvSpPr>
        <p:spPr>
          <a:xfrm>
            <a:off x="822961" y="488515"/>
            <a:ext cx="7586400" cy="39582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pic>
        <p:nvPicPr>
          <p:cNvPr id="565" name="Google Shape;565;p71"/>
          <p:cNvPicPr preferRelativeResize="0"/>
          <p:nvPr/>
        </p:nvPicPr>
        <p:blipFill>
          <a:blip r:embed="rId3">
            <a:alphaModFix/>
          </a:blip>
          <a:stretch>
            <a:fillRect/>
          </a:stretch>
        </p:blipFill>
        <p:spPr>
          <a:xfrm>
            <a:off x="822950" y="126500"/>
            <a:ext cx="7972624" cy="4569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2"/>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a:t>Adapted from Harvard Graduate School of Education www.gse.harvard.edu/datawise</a:t>
            </a:r>
            <a:endParaRPr/>
          </a:p>
        </p:txBody>
      </p:sp>
      <p:pic>
        <p:nvPicPr>
          <p:cNvPr id="571" name="Google Shape;571;p72"/>
          <p:cNvPicPr preferRelativeResize="0">
            <a:picLocks noGrp="1"/>
          </p:cNvPicPr>
          <p:nvPr>
            <p:ph type="dt" idx="10"/>
          </p:nvPr>
        </p:nvPicPr>
        <p:blipFill rotWithShape="1">
          <a:blip r:embed="rId3">
            <a:alphaModFix/>
          </a:blip>
          <a:srcRect/>
          <a:stretch/>
        </p:blipFill>
        <p:spPr>
          <a:xfrm>
            <a:off x="888750" y="1473761"/>
            <a:ext cx="7366500" cy="3163200"/>
          </a:xfrm>
          <a:prstGeom prst="rect">
            <a:avLst/>
          </a:prstGeom>
          <a:noFill/>
          <a:ln>
            <a:noFill/>
          </a:ln>
        </p:spPr>
      </p:pic>
      <p:sp>
        <p:nvSpPr>
          <p:cNvPr id="572" name="Google Shape;572;p72"/>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Deliverables at Each Step</a:t>
            </a:r>
            <a:endParaRPr/>
          </a:p>
        </p:txBody>
      </p:sp>
      <p:sp>
        <p:nvSpPr>
          <p:cNvPr id="573" name="Google Shape;573;p72"/>
          <p:cNvSpPr txBox="1">
            <a:spLocks noGrp="1"/>
          </p:cNvSpPr>
          <p:nvPr>
            <p:ph type="body" idx="1"/>
          </p:nvPr>
        </p:nvSpPr>
        <p:spPr>
          <a:xfrm>
            <a:off x="822950" y="1473738"/>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3"/>
          <p:cNvSpPr txBox="1">
            <a:spLocks noGrp="1"/>
          </p:cNvSpPr>
          <p:nvPr>
            <p:ph type="title"/>
          </p:nvPr>
        </p:nvSpPr>
        <p:spPr>
          <a:xfrm>
            <a:off x="181700" y="759000"/>
            <a:ext cx="2683500" cy="40491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3600"/>
              <a:buNone/>
            </a:pPr>
            <a:r>
              <a:rPr lang="en-US"/>
              <a:t>DataWise Step 1:</a:t>
            </a:r>
            <a:endParaRPr/>
          </a:p>
          <a:p>
            <a:pPr marL="0" lvl="0" indent="0" algn="l" rtl="0">
              <a:lnSpc>
                <a:spcPct val="85000"/>
              </a:lnSpc>
              <a:spcBef>
                <a:spcPts val="0"/>
              </a:spcBef>
              <a:spcAft>
                <a:spcPts val="0"/>
              </a:spcAft>
              <a:buSzPts val="3600"/>
              <a:buNone/>
            </a:pPr>
            <a:r>
              <a:rPr lang="en-US"/>
              <a:t>Organize for Collaborative Work</a:t>
            </a:r>
            <a:endParaRPr/>
          </a:p>
        </p:txBody>
      </p:sp>
      <p:pic>
        <p:nvPicPr>
          <p:cNvPr id="579" name="Google Shape;579;p73"/>
          <p:cNvPicPr preferRelativeResize="0"/>
          <p:nvPr/>
        </p:nvPicPr>
        <p:blipFill>
          <a:blip r:embed="rId3">
            <a:alphaModFix/>
          </a:blip>
          <a:stretch>
            <a:fillRect/>
          </a:stretch>
        </p:blipFill>
        <p:spPr>
          <a:xfrm>
            <a:off x="3170000" y="1166350"/>
            <a:ext cx="5973999" cy="2978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4"/>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Rock, Paper, Scissors</a:t>
            </a:r>
            <a:endParaRPr/>
          </a:p>
        </p:txBody>
      </p:sp>
      <p:pic>
        <p:nvPicPr>
          <p:cNvPr id="585" name="Google Shape;585;p74"/>
          <p:cNvPicPr preferRelativeResize="0"/>
          <p:nvPr/>
        </p:nvPicPr>
        <p:blipFill>
          <a:blip r:embed="rId3">
            <a:alphaModFix/>
          </a:blip>
          <a:stretch>
            <a:fillRect/>
          </a:stretch>
        </p:blipFill>
        <p:spPr>
          <a:xfrm>
            <a:off x="3307825" y="1303050"/>
            <a:ext cx="3781600" cy="3437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5"/>
          <p:cNvSpPr txBox="1">
            <a:spLocks noGrp="1"/>
          </p:cNvSpPr>
          <p:nvPr>
            <p:ph type="title" idx="4294967295"/>
          </p:nvPr>
        </p:nvSpPr>
        <p:spPr>
          <a:xfrm>
            <a:off x="830525" y="314153"/>
            <a:ext cx="8229600" cy="5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Collective Efficacy</a:t>
            </a:r>
            <a:endParaRPr/>
          </a:p>
        </p:txBody>
      </p:sp>
      <p:pic>
        <p:nvPicPr>
          <p:cNvPr id="591" name="Google Shape;591;p75"/>
          <p:cNvPicPr preferRelativeResize="0"/>
          <p:nvPr/>
        </p:nvPicPr>
        <p:blipFill>
          <a:blip r:embed="rId3">
            <a:alphaModFix/>
          </a:blip>
          <a:stretch>
            <a:fillRect/>
          </a:stretch>
        </p:blipFill>
        <p:spPr>
          <a:xfrm>
            <a:off x="705350" y="890438"/>
            <a:ext cx="7733275" cy="3614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76"/>
          <p:cNvPicPr preferRelativeResize="0"/>
          <p:nvPr/>
        </p:nvPicPr>
        <p:blipFill>
          <a:blip r:embed="rId3">
            <a:alphaModFix/>
          </a:blip>
          <a:stretch>
            <a:fillRect/>
          </a:stretch>
        </p:blipFill>
        <p:spPr>
          <a:xfrm>
            <a:off x="921150" y="362050"/>
            <a:ext cx="7487550" cy="3803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7"/>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ACE Habits of Mind</a:t>
            </a:r>
            <a:endParaRPr/>
          </a:p>
        </p:txBody>
      </p:sp>
      <p:pic>
        <p:nvPicPr>
          <p:cNvPr id="602" name="Google Shape;602;p77"/>
          <p:cNvPicPr preferRelativeResize="0"/>
          <p:nvPr/>
        </p:nvPicPr>
        <p:blipFill>
          <a:blip r:embed="rId3">
            <a:alphaModFix/>
          </a:blip>
          <a:stretch>
            <a:fillRect/>
          </a:stretch>
        </p:blipFill>
        <p:spPr>
          <a:xfrm>
            <a:off x="1662774" y="1383825"/>
            <a:ext cx="5818450" cy="3283575"/>
          </a:xfrm>
          <a:prstGeom prst="rect">
            <a:avLst/>
          </a:prstGeom>
          <a:noFill/>
          <a:ln>
            <a:noFill/>
          </a:ln>
        </p:spPr>
      </p:pic>
      <p:pic>
        <p:nvPicPr>
          <p:cNvPr id="603" name="Google Shape;603;p77" title="Ace Habits of Mind">
            <a:hlinkClick r:id="rId4"/>
          </p:cNvPr>
          <p:cNvPicPr preferRelativeResize="0"/>
          <p:nvPr/>
        </p:nvPicPr>
        <p:blipFill>
          <a:blip r:embed="rId5">
            <a:alphaModFix/>
          </a:blip>
          <a:stretch>
            <a:fillRect/>
          </a:stretch>
        </p:blipFill>
        <p:spPr>
          <a:xfrm>
            <a:off x="7556875" y="3579300"/>
            <a:ext cx="1450800" cy="108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822949" y="214950"/>
            <a:ext cx="79833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School Improvement</a:t>
            </a:r>
            <a:endParaRPr/>
          </a:p>
        </p:txBody>
      </p:sp>
      <p:sp>
        <p:nvSpPr>
          <p:cNvPr id="318" name="Google Shape;318;p42"/>
          <p:cNvSpPr/>
          <p:nvPr/>
        </p:nvSpPr>
        <p:spPr>
          <a:xfrm>
            <a:off x="822950" y="14783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WHY - Who am I and what do I believe about equity and school improvement? </a:t>
            </a:r>
            <a:endParaRPr b="1"/>
          </a:p>
        </p:txBody>
      </p:sp>
      <p:sp>
        <p:nvSpPr>
          <p:cNvPr id="319" name="Google Shape;319;p42"/>
          <p:cNvSpPr/>
          <p:nvPr/>
        </p:nvSpPr>
        <p:spPr>
          <a:xfrm>
            <a:off x="4017650" y="19871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822950" y="244275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WHAT - Using the Instructional Core to guide school improvement efforts</a:t>
            </a:r>
            <a:endParaRPr b="1"/>
          </a:p>
        </p:txBody>
      </p:sp>
      <p:sp>
        <p:nvSpPr>
          <p:cNvPr id="321" name="Google Shape;321;p42"/>
          <p:cNvSpPr/>
          <p:nvPr/>
        </p:nvSpPr>
        <p:spPr>
          <a:xfrm>
            <a:off x="822950" y="430750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HOW - The Data Wise Improvement Process</a:t>
            </a:r>
            <a:endParaRPr b="1"/>
          </a:p>
        </p:txBody>
      </p:sp>
      <p:sp>
        <p:nvSpPr>
          <p:cNvPr id="322" name="Google Shape;322;p42"/>
          <p:cNvSpPr/>
          <p:nvPr/>
        </p:nvSpPr>
        <p:spPr>
          <a:xfrm>
            <a:off x="822950" y="33815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WHO - Instructional Leadership Teams guiding school improvement</a:t>
            </a:r>
            <a:endParaRPr b="1"/>
          </a:p>
        </p:txBody>
      </p:sp>
      <p:sp>
        <p:nvSpPr>
          <p:cNvPr id="323" name="Google Shape;323;p42"/>
          <p:cNvSpPr/>
          <p:nvPr/>
        </p:nvSpPr>
        <p:spPr>
          <a:xfrm>
            <a:off x="4017650" y="3890375"/>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4017650" y="29387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8"/>
          <p:cNvSpPr txBox="1">
            <a:spLocks noGrp="1"/>
          </p:cNvSpPr>
          <p:nvPr>
            <p:ph type="title"/>
          </p:nvPr>
        </p:nvSpPr>
        <p:spPr>
          <a:xfrm>
            <a:off x="822949" y="214950"/>
            <a:ext cx="80790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solidFill>
                  <a:srgbClr val="FF0000"/>
                </a:solidFill>
              </a:rPr>
              <a:t>A</a:t>
            </a:r>
            <a:r>
              <a:rPr lang="en-US" sz="4000"/>
              <a:t>ction, </a:t>
            </a:r>
            <a:r>
              <a:rPr lang="en-US" sz="4000">
                <a:solidFill>
                  <a:srgbClr val="FF0000"/>
                </a:solidFill>
              </a:rPr>
              <a:t>A</a:t>
            </a:r>
            <a:r>
              <a:rPr lang="en-US" sz="4000"/>
              <a:t>ssessment, and </a:t>
            </a:r>
            <a:r>
              <a:rPr lang="en-US" sz="4000">
                <a:solidFill>
                  <a:srgbClr val="FF0000"/>
                </a:solidFill>
              </a:rPr>
              <a:t>A</a:t>
            </a:r>
            <a:r>
              <a:rPr lang="en-US" sz="4000"/>
              <a:t>djustment</a:t>
            </a:r>
            <a:endParaRPr sz="4000"/>
          </a:p>
        </p:txBody>
      </p:sp>
      <p:sp>
        <p:nvSpPr>
          <p:cNvPr id="609" name="Google Shape;609;p78"/>
          <p:cNvSpPr txBox="1"/>
          <p:nvPr/>
        </p:nvSpPr>
        <p:spPr>
          <a:xfrm>
            <a:off x="614850" y="1529825"/>
            <a:ext cx="7914300" cy="2802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Clear objectives and action steps for meetings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Continuous assessment of progress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No shame in adjustment</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                     - Analysis paralysis</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 Forging blindly ahead </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 Jumping into action too quickly</a:t>
            </a:r>
            <a:endParaRPr sz="2400">
              <a:latin typeface="Calibri"/>
              <a:ea typeface="Calibri"/>
              <a:cs typeface="Calibri"/>
              <a:sym typeface="Calibri"/>
            </a:endParaRPr>
          </a:p>
        </p:txBody>
      </p:sp>
      <p:pic>
        <p:nvPicPr>
          <p:cNvPr id="610" name="Google Shape;610;p78"/>
          <p:cNvPicPr preferRelativeResize="0"/>
          <p:nvPr/>
        </p:nvPicPr>
        <p:blipFill>
          <a:blip r:embed="rId3">
            <a:alphaModFix/>
          </a:blip>
          <a:stretch>
            <a:fillRect/>
          </a:stretch>
        </p:blipFill>
        <p:spPr>
          <a:xfrm>
            <a:off x="614850" y="3171075"/>
            <a:ext cx="1201476" cy="1161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9"/>
          <p:cNvSpPr txBox="1">
            <a:spLocks noGrp="1"/>
          </p:cNvSpPr>
          <p:nvPr>
            <p:ph type="title"/>
          </p:nvPr>
        </p:nvSpPr>
        <p:spPr>
          <a:xfrm>
            <a:off x="822949" y="214950"/>
            <a:ext cx="80790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Intentional </a:t>
            </a:r>
            <a:r>
              <a:rPr lang="en-US" sz="4000">
                <a:solidFill>
                  <a:srgbClr val="FF0000"/>
                </a:solidFill>
              </a:rPr>
              <a:t>C</a:t>
            </a:r>
            <a:r>
              <a:rPr lang="en-US" sz="4000"/>
              <a:t>ollaboration</a:t>
            </a:r>
            <a:endParaRPr sz="4000"/>
          </a:p>
        </p:txBody>
      </p:sp>
      <p:sp>
        <p:nvSpPr>
          <p:cNvPr id="616" name="Google Shape;616;p79"/>
          <p:cNvSpPr txBox="1"/>
          <p:nvPr/>
        </p:nvSpPr>
        <p:spPr>
          <a:xfrm>
            <a:off x="614850" y="1529825"/>
            <a:ext cx="7914300" cy="2802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Deliberate choices about how/when to engage people in the work</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Structuring conversations to leverage collective wisdom</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                     - Assuming that TEAMS = IMPROVEMENT</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 Grouping people in the same room = Productive</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Interaction</a:t>
            </a:r>
            <a:endParaRPr sz="2400">
              <a:latin typeface="Calibri"/>
              <a:ea typeface="Calibri"/>
              <a:cs typeface="Calibri"/>
              <a:sym typeface="Calibri"/>
            </a:endParaRPr>
          </a:p>
        </p:txBody>
      </p:sp>
      <p:pic>
        <p:nvPicPr>
          <p:cNvPr id="617" name="Google Shape;617;p79"/>
          <p:cNvPicPr preferRelativeResize="0"/>
          <p:nvPr/>
        </p:nvPicPr>
        <p:blipFill>
          <a:blip r:embed="rId3">
            <a:alphaModFix/>
          </a:blip>
          <a:stretch>
            <a:fillRect/>
          </a:stretch>
        </p:blipFill>
        <p:spPr>
          <a:xfrm>
            <a:off x="614850" y="3171075"/>
            <a:ext cx="1201476" cy="1161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0"/>
          <p:cNvSpPr txBox="1">
            <a:spLocks noGrp="1"/>
          </p:cNvSpPr>
          <p:nvPr>
            <p:ph type="title"/>
          </p:nvPr>
        </p:nvSpPr>
        <p:spPr>
          <a:xfrm>
            <a:off x="822949" y="214950"/>
            <a:ext cx="80790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Relentless Focus on </a:t>
            </a:r>
            <a:r>
              <a:rPr lang="en-US" sz="4000">
                <a:solidFill>
                  <a:srgbClr val="FF0000"/>
                </a:solidFill>
              </a:rPr>
              <a:t>E</a:t>
            </a:r>
            <a:r>
              <a:rPr lang="en-US" sz="4000"/>
              <a:t>vidence</a:t>
            </a:r>
            <a:endParaRPr sz="4000"/>
          </a:p>
        </p:txBody>
      </p:sp>
      <p:sp>
        <p:nvSpPr>
          <p:cNvPr id="623" name="Google Shape;623;p80"/>
          <p:cNvSpPr txBox="1"/>
          <p:nvPr/>
        </p:nvSpPr>
        <p:spPr>
          <a:xfrm>
            <a:off x="614850" y="1529825"/>
            <a:ext cx="7914300" cy="2802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Adhere to norm of grounding statements in evidence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Make decisions based on specific and descriptive statements based on a wide range of evidence</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                     - Culture of nice</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 Jumping to conclusions</a:t>
            </a:r>
            <a:endParaRPr sz="2400">
              <a:latin typeface="Calibri"/>
              <a:ea typeface="Calibri"/>
              <a:cs typeface="Calibri"/>
              <a:sym typeface="Calibri"/>
            </a:endParaRPr>
          </a:p>
          <a:p>
            <a:pPr marL="0" lvl="0" indent="457200" algn="l" rtl="0">
              <a:spcBef>
                <a:spcPts val="0"/>
              </a:spcBef>
              <a:spcAft>
                <a:spcPts val="0"/>
              </a:spcAft>
              <a:buNone/>
            </a:pPr>
            <a:r>
              <a:rPr lang="en-US" sz="2400">
                <a:latin typeface="Calibri"/>
                <a:ea typeface="Calibri"/>
                <a:cs typeface="Calibri"/>
                <a:sym typeface="Calibri"/>
              </a:rPr>
              <a:t>              - Passing judgement on others</a:t>
            </a:r>
            <a:endParaRPr sz="2400">
              <a:latin typeface="Calibri"/>
              <a:ea typeface="Calibri"/>
              <a:cs typeface="Calibri"/>
              <a:sym typeface="Calibri"/>
            </a:endParaRPr>
          </a:p>
        </p:txBody>
      </p:sp>
      <p:pic>
        <p:nvPicPr>
          <p:cNvPr id="624" name="Google Shape;624;p80"/>
          <p:cNvPicPr preferRelativeResize="0"/>
          <p:nvPr/>
        </p:nvPicPr>
        <p:blipFill>
          <a:blip r:embed="rId3">
            <a:alphaModFix/>
          </a:blip>
          <a:stretch>
            <a:fillRect/>
          </a:stretch>
        </p:blipFill>
        <p:spPr>
          <a:xfrm>
            <a:off x="678550" y="3171075"/>
            <a:ext cx="1201476" cy="1161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1"/>
          <p:cNvSpPr txBox="1">
            <a:spLocks noGrp="1"/>
          </p:cNvSpPr>
          <p:nvPr>
            <p:ph type="title"/>
          </p:nvPr>
        </p:nvSpPr>
        <p:spPr>
          <a:xfrm>
            <a:off x="457200" y="205978"/>
            <a:ext cx="8229600" cy="576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Arial"/>
              <a:buNone/>
            </a:pPr>
            <a:r>
              <a:rPr lang="en-US" sz="4000" i="0" u="none" strike="noStrike" cap="none">
                <a:solidFill>
                  <a:schemeClr val="dk1"/>
                </a:solidFill>
              </a:rPr>
              <a:t>Data Wise Norms</a:t>
            </a:r>
            <a:endParaRPr sz="4000"/>
          </a:p>
        </p:txBody>
      </p:sp>
      <p:sp>
        <p:nvSpPr>
          <p:cNvPr id="631" name="Google Shape;631;p81"/>
          <p:cNvSpPr txBox="1">
            <a:spLocks noGrp="1"/>
          </p:cNvSpPr>
          <p:nvPr>
            <p:ph type="body" idx="1"/>
          </p:nvPr>
        </p:nvSpPr>
        <p:spPr>
          <a:xfrm>
            <a:off x="457200" y="852853"/>
            <a:ext cx="8229600" cy="3741900"/>
          </a:xfrm>
          <a:prstGeom prst="rect">
            <a:avLst/>
          </a:prstGeom>
          <a:noFill/>
          <a:ln>
            <a:noFill/>
          </a:ln>
        </p:spPr>
        <p:txBody>
          <a:bodyPr spcFirstLastPara="1" wrap="square" lIns="91425" tIns="45700" rIns="91425" bIns="45700" anchor="t" anchorCtr="0">
            <a:noAutofit/>
          </a:bodyPr>
          <a:lstStyle/>
          <a:p>
            <a:pPr marL="514350" marR="0" lvl="0" indent="-450850" algn="l" rtl="0">
              <a:lnSpc>
                <a:spcPct val="125000"/>
              </a:lnSpc>
              <a:spcBef>
                <a:spcPts val="0"/>
              </a:spcBef>
              <a:spcAft>
                <a:spcPts val="0"/>
              </a:spcAft>
              <a:buClr>
                <a:schemeClr val="accent3"/>
              </a:buClr>
              <a:buSzPts val="1800"/>
              <a:buFont typeface="Calibri"/>
              <a:buAutoNum type="arabicPeriod"/>
            </a:pPr>
            <a:r>
              <a:rPr lang="en-US" sz="1800" i="0" u="none" strike="noStrike" cap="none">
                <a:solidFill>
                  <a:schemeClr val="dk1"/>
                </a:solidFill>
              </a:rPr>
              <a:t>Take an inquiry stance</a:t>
            </a:r>
            <a:endParaRPr sz="1800"/>
          </a:p>
          <a:p>
            <a:pPr marL="514350" marR="0" lvl="0" indent="-450850" algn="l" rtl="0">
              <a:lnSpc>
                <a:spcPct val="125000"/>
              </a:lnSpc>
              <a:spcBef>
                <a:spcPts val="560"/>
              </a:spcBef>
              <a:spcAft>
                <a:spcPts val="0"/>
              </a:spcAft>
              <a:buClr>
                <a:schemeClr val="accent3"/>
              </a:buClr>
              <a:buSzPts val="1800"/>
              <a:buFont typeface="Calibri"/>
              <a:buAutoNum type="arabicPeriod"/>
            </a:pPr>
            <a:r>
              <a:rPr lang="en-US" sz="1800" i="0" u="none" strike="noStrike" cap="none">
                <a:solidFill>
                  <a:schemeClr val="dk1"/>
                </a:solidFill>
              </a:rPr>
              <a:t>Ground statements in evidence</a:t>
            </a:r>
            <a:endParaRPr sz="1800"/>
          </a:p>
          <a:p>
            <a:pPr marL="514350" marR="0" lvl="0" indent="-450850" algn="l" rtl="0">
              <a:lnSpc>
                <a:spcPct val="125000"/>
              </a:lnSpc>
              <a:spcBef>
                <a:spcPts val="560"/>
              </a:spcBef>
              <a:spcAft>
                <a:spcPts val="0"/>
              </a:spcAft>
              <a:buClr>
                <a:schemeClr val="accent3"/>
              </a:buClr>
              <a:buSzPts val="1800"/>
              <a:buFont typeface="Calibri"/>
              <a:buAutoNum type="arabicPeriod"/>
            </a:pPr>
            <a:r>
              <a:rPr lang="en-US" sz="1800" i="0" u="none" strike="noStrike" cap="none">
                <a:solidFill>
                  <a:schemeClr val="dk1"/>
                </a:solidFill>
              </a:rPr>
              <a:t>Assume positive intentions and take responsibility for impact</a:t>
            </a:r>
            <a:endParaRPr sz="1800"/>
          </a:p>
          <a:p>
            <a:pPr marL="514350" marR="0" lvl="0" indent="-450850" algn="l" rtl="0">
              <a:lnSpc>
                <a:spcPct val="125000"/>
              </a:lnSpc>
              <a:spcBef>
                <a:spcPts val="560"/>
              </a:spcBef>
              <a:spcAft>
                <a:spcPts val="0"/>
              </a:spcAft>
              <a:buClr>
                <a:schemeClr val="accent3"/>
              </a:buClr>
              <a:buSzPts val="1800"/>
              <a:buFont typeface="Calibri"/>
              <a:buAutoNum type="arabicPeriod"/>
            </a:pPr>
            <a:r>
              <a:rPr lang="en-US" sz="1800" i="0" u="none" strike="noStrike" cap="none">
                <a:solidFill>
                  <a:schemeClr val="dk1"/>
                </a:solidFill>
              </a:rPr>
              <a:t>Stick to protocol and hear all </a:t>
            </a:r>
            <a:r>
              <a:rPr lang="en-US" sz="1800"/>
              <a:t>voices</a:t>
            </a:r>
            <a:r>
              <a:rPr lang="en-US" sz="1800" i="0" u="none" strike="noStrike" cap="none">
                <a:solidFill>
                  <a:schemeClr val="dk1"/>
                </a:solidFill>
              </a:rPr>
              <a:t> </a:t>
            </a:r>
            <a:endParaRPr sz="1800"/>
          </a:p>
          <a:p>
            <a:pPr marL="514350" marR="0" lvl="0" indent="-450850" algn="l" rtl="0">
              <a:lnSpc>
                <a:spcPct val="125000"/>
              </a:lnSpc>
              <a:spcBef>
                <a:spcPts val="560"/>
              </a:spcBef>
              <a:spcAft>
                <a:spcPts val="0"/>
              </a:spcAft>
              <a:buClr>
                <a:schemeClr val="accent3"/>
              </a:buClr>
              <a:buSzPts val="1800"/>
              <a:buFont typeface="Calibri"/>
              <a:buAutoNum type="arabicPeriod"/>
            </a:pPr>
            <a:r>
              <a:rPr lang="en-US" sz="1800" i="0" u="none" strike="noStrike" cap="none">
                <a:solidFill>
                  <a:schemeClr val="dk1"/>
                </a:solidFill>
              </a:rPr>
              <a:t>Start and end on time</a:t>
            </a:r>
            <a:endParaRPr sz="1800"/>
          </a:p>
          <a:p>
            <a:pPr marL="514350" marR="0" lvl="0" indent="-450850" algn="l" rtl="0">
              <a:lnSpc>
                <a:spcPct val="125000"/>
              </a:lnSpc>
              <a:spcBef>
                <a:spcPts val="560"/>
              </a:spcBef>
              <a:spcAft>
                <a:spcPts val="0"/>
              </a:spcAft>
              <a:buClr>
                <a:schemeClr val="accent3"/>
              </a:buClr>
              <a:buSzPts val="1800"/>
              <a:buFont typeface="Calibri"/>
              <a:buAutoNum type="arabicPeriod"/>
            </a:pPr>
            <a:r>
              <a:rPr lang="en-US" sz="1800" i="0" u="none" strike="noStrike" cap="none">
                <a:solidFill>
                  <a:schemeClr val="dk1"/>
                </a:solidFill>
              </a:rPr>
              <a:t>Be here now</a:t>
            </a:r>
            <a:endParaRPr sz="1800" i="0" u="none" strike="noStrike" cap="none">
              <a:solidFill>
                <a:schemeClr val="dk1"/>
              </a:solidFill>
            </a:endParaRPr>
          </a:p>
          <a:p>
            <a:pPr marL="514350" marR="0" lvl="0" indent="-450850" algn="l" rtl="0">
              <a:lnSpc>
                <a:spcPct val="125000"/>
              </a:lnSpc>
              <a:spcBef>
                <a:spcPts val="560"/>
              </a:spcBef>
              <a:spcAft>
                <a:spcPts val="0"/>
              </a:spcAft>
              <a:buSzPts val="1800"/>
              <a:buAutoNum type="arabicPeriod"/>
            </a:pPr>
            <a:r>
              <a:rPr lang="en-US" sz="1800"/>
              <a:t>Expect non-closure</a:t>
            </a:r>
            <a:endParaRPr sz="1800"/>
          </a:p>
          <a:p>
            <a:pPr marL="514350" marR="0" lvl="0" indent="-450850" algn="l" rtl="0">
              <a:lnSpc>
                <a:spcPct val="125000"/>
              </a:lnSpc>
              <a:spcBef>
                <a:spcPts val="560"/>
              </a:spcBef>
              <a:spcAft>
                <a:spcPts val="0"/>
              </a:spcAft>
              <a:buSzPts val="1800"/>
              <a:buAutoNum type="arabicPeriod"/>
            </a:pPr>
            <a:r>
              <a:rPr lang="en-US" sz="1800"/>
              <a:t>Expect discomfort in the service of learning</a:t>
            </a:r>
            <a:endParaRPr sz="1800"/>
          </a:p>
        </p:txBody>
      </p:sp>
      <p:sp>
        <p:nvSpPr>
          <p:cNvPr id="632" name="Google Shape;632;p81"/>
          <p:cNvSpPr txBox="1">
            <a:spLocks noGrp="1"/>
          </p:cNvSpPr>
          <p:nvPr>
            <p:ph type="dt" idx="10"/>
          </p:nvPr>
        </p:nvSpPr>
        <p:spPr>
          <a:xfrm>
            <a:off x="457199" y="4901116"/>
            <a:ext cx="4283100" cy="22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800" b="0" i="0">
                <a:solidFill>
                  <a:srgbClr val="FFFFFF"/>
                </a:solidFill>
                <a:latin typeface="Source Sans Pro"/>
                <a:ea typeface="Source Sans Pro"/>
                <a:cs typeface="Source Sans Pro"/>
                <a:sym typeface="Source Sans Pro"/>
              </a:rPr>
              <a:t>Copyright © </a:t>
            </a:r>
            <a:r>
              <a:rPr lang="en-US">
                <a:solidFill>
                  <a:srgbClr val="FFFFFF"/>
                </a:solidFill>
              </a:rPr>
              <a:t>2019</a:t>
            </a:r>
            <a:r>
              <a:rPr lang="en-US" sz="800" b="0" i="0">
                <a:solidFill>
                  <a:srgbClr val="FFFFFF"/>
                </a:solidFill>
                <a:latin typeface="Source Sans Pro"/>
                <a:ea typeface="Source Sans Pro"/>
                <a:cs typeface="Source Sans Pro"/>
                <a:sym typeface="Source Sans Pro"/>
              </a:rPr>
              <a:t> The President and Fellows of Harvard College</a:t>
            </a:r>
            <a:endParaRPr/>
          </a:p>
        </p:txBody>
      </p:sp>
      <p:sp>
        <p:nvSpPr>
          <p:cNvPr id="633" name="Google Shape;633;p81"/>
          <p:cNvSpPr txBox="1">
            <a:spLocks noGrp="1"/>
          </p:cNvSpPr>
          <p:nvPr>
            <p:ph type="ftr" idx="11"/>
          </p:nvPr>
        </p:nvSpPr>
        <p:spPr>
          <a:xfrm>
            <a:off x="5793005" y="4893746"/>
            <a:ext cx="2393100" cy="24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a:solidFill>
                  <a:srgbClr val="FFFFFF"/>
                </a:solidFill>
                <a:latin typeface="Source Sans Pro"/>
                <a:ea typeface="Source Sans Pro"/>
                <a:cs typeface="Source Sans Pro"/>
                <a:sym typeface="Source Sans Pro"/>
              </a:rPr>
              <a:t>www.gse.harvard.edu/datawise</a:t>
            </a:r>
            <a:endParaRPr sz="800" b="0" i="0">
              <a:solidFill>
                <a:srgbClr val="FFFFFF"/>
              </a:solidFill>
              <a:latin typeface="Source Sans Pro"/>
              <a:ea typeface="Source Sans Pro"/>
              <a:cs typeface="Source Sans Pro"/>
              <a:sym typeface="Source Sans Pro"/>
            </a:endParaRPr>
          </a:p>
        </p:txBody>
      </p:sp>
      <p:sp>
        <p:nvSpPr>
          <p:cNvPr id="634" name="Google Shape;634;p81"/>
          <p:cNvSpPr txBox="1">
            <a:spLocks noGrp="1"/>
          </p:cNvSpPr>
          <p:nvPr>
            <p:ph type="sldNum" idx="12"/>
          </p:nvPr>
        </p:nvSpPr>
        <p:spPr>
          <a:xfrm>
            <a:off x="8186062" y="4888007"/>
            <a:ext cx="5007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900"/>
              <a:buNone/>
            </a:pPr>
            <a:fld id="{00000000-1234-1234-1234-123412341234}" type="slidenum">
              <a:rPr lang="en-US" sz="900" b="0" i="0">
                <a:solidFill>
                  <a:srgbClr val="FFFFFF"/>
                </a:solidFill>
                <a:latin typeface="Source Sans Pro"/>
                <a:ea typeface="Source Sans Pro"/>
                <a:cs typeface="Source Sans Pro"/>
                <a:sym typeface="Source Sans Pro"/>
              </a:rPr>
              <a:t>43</a:t>
            </a:fld>
            <a:endParaRPr sz="900" b="0" i="0">
              <a:solidFill>
                <a:srgbClr val="FFFFFF"/>
              </a:solidFill>
              <a:latin typeface="Source Sans Pro"/>
              <a:ea typeface="Source Sans Pro"/>
              <a:cs typeface="Source Sans Pro"/>
              <a:sym typeface="Source Sans Pro"/>
            </a:endParaRPr>
          </a:p>
        </p:txBody>
      </p:sp>
      <p:sp>
        <p:nvSpPr>
          <p:cNvPr id="635" name="Google Shape;635;p81"/>
          <p:cNvSpPr txBox="1"/>
          <p:nvPr/>
        </p:nvSpPr>
        <p:spPr>
          <a:xfrm>
            <a:off x="10914750" y="6517343"/>
            <a:ext cx="6675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Source Sans Pro"/>
                <a:ea typeface="Source Sans Pro"/>
                <a:cs typeface="Source Sans Pro"/>
                <a:sym typeface="Source Sans Pro"/>
              </a:rPr>
              <a:t>43</a:t>
            </a:fld>
            <a:endParaRPr sz="900" b="0" i="0" u="none" strike="noStrike" cap="none">
              <a:solidFill>
                <a:srgbClr val="FFFFFF"/>
              </a:solidFill>
              <a:latin typeface="Source Sans Pro"/>
              <a:ea typeface="Source Sans Pro"/>
              <a:cs typeface="Source Sans Pro"/>
              <a:sym typeface="Source Sans Pro"/>
            </a:endParaRPr>
          </a:p>
        </p:txBody>
      </p:sp>
      <p:sp>
        <p:nvSpPr>
          <p:cNvPr id="636" name="Google Shape;636;p81"/>
          <p:cNvSpPr txBox="1"/>
          <p:nvPr/>
        </p:nvSpPr>
        <p:spPr>
          <a:xfrm>
            <a:off x="6873844" y="6553200"/>
            <a:ext cx="2393100" cy="331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Source Sans Pro"/>
                <a:ea typeface="Source Sans Pro"/>
                <a:cs typeface="Source Sans Pro"/>
                <a:sym typeface="Source Sans Pro"/>
              </a:rPr>
              <a:t>www.gse.harvard.edu/datawise</a:t>
            </a:r>
            <a:endParaRPr sz="1200" b="0" i="0" u="none" strike="noStrike" cap="none">
              <a:solidFill>
                <a:srgbClr val="FFFFFF"/>
              </a:solidFill>
              <a:latin typeface="Source Sans Pro"/>
              <a:ea typeface="Source Sans Pro"/>
              <a:cs typeface="Source Sans Pro"/>
              <a:sym typeface="Source Sans Pro"/>
            </a:endParaRPr>
          </a:p>
        </p:txBody>
      </p:sp>
      <p:pic>
        <p:nvPicPr>
          <p:cNvPr id="637" name="Google Shape;637;p81"/>
          <p:cNvPicPr preferRelativeResize="0"/>
          <p:nvPr/>
        </p:nvPicPr>
        <p:blipFill rotWithShape="1">
          <a:blip r:embed="rId3">
            <a:alphaModFix/>
          </a:blip>
          <a:srcRect l="1864" t="12441"/>
          <a:stretch/>
        </p:blipFill>
        <p:spPr>
          <a:xfrm>
            <a:off x="7082075" y="3367650"/>
            <a:ext cx="1976650" cy="1322650"/>
          </a:xfrm>
          <a:prstGeom prst="rect">
            <a:avLst/>
          </a:prstGeom>
          <a:noFill/>
          <a:ln>
            <a:noFill/>
          </a:ln>
        </p:spPr>
      </p:pic>
      <p:sp>
        <p:nvSpPr>
          <p:cNvPr id="638" name="Google Shape;638;p81"/>
          <p:cNvSpPr txBox="1"/>
          <p:nvPr/>
        </p:nvSpPr>
        <p:spPr>
          <a:xfrm>
            <a:off x="257900" y="4594750"/>
            <a:ext cx="4944600" cy="16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900" b="0" i="0" u="sng" strike="noStrike" cap="none">
                <a:solidFill>
                  <a:schemeClr val="hlink"/>
                </a:solidFill>
                <a:latin typeface="Calibri"/>
                <a:ea typeface="Calibri"/>
                <a:cs typeface="Calibri"/>
                <a:sym typeface="Calibri"/>
                <a:hlinkClick r:id="rId4"/>
              </a:rPr>
              <a:t>This Photo</a:t>
            </a:r>
            <a:r>
              <a:rPr lang="en-US" sz="900" b="0" i="0" u="none" strike="noStrike" cap="none">
                <a:solidFill>
                  <a:srgbClr val="000000"/>
                </a:solidFill>
                <a:latin typeface="Calibri"/>
                <a:ea typeface="Calibri"/>
                <a:cs typeface="Calibri"/>
                <a:sym typeface="Calibri"/>
              </a:rPr>
              <a:t> by Unknown Author is licensed under</a:t>
            </a:r>
            <a:r>
              <a:rPr lang="en-US" sz="900" b="0" i="0" u="none" strike="noStrike" cap="none">
                <a:solidFill>
                  <a:schemeClr val="hlink"/>
                </a:solidFill>
                <a:uFill>
                  <a:noFill/>
                </a:uFill>
                <a:latin typeface="Calibri"/>
                <a:ea typeface="Calibri"/>
                <a:cs typeface="Calibri"/>
                <a:sym typeface="Calibri"/>
                <a:hlinkClick r:id="rId5"/>
              </a:rPr>
              <a:t> </a:t>
            </a:r>
            <a:r>
              <a:rPr lang="en-US" sz="900" b="0" i="0" u="sng" strike="noStrike" cap="none">
                <a:solidFill>
                  <a:schemeClr val="hlink"/>
                </a:solidFill>
                <a:latin typeface="Calibri"/>
                <a:ea typeface="Calibri"/>
                <a:cs typeface="Calibri"/>
                <a:sym typeface="Calibri"/>
                <a:hlinkClick r:id="rId5"/>
              </a:rPr>
              <a:t>CC BY-SA</a:t>
            </a:r>
            <a:endParaRPr sz="900" b="0" i="0" u="sng" strike="noStrike" cap="none">
              <a:solidFill>
                <a:schemeClr val="hlink"/>
              </a:solidFill>
              <a:latin typeface="Calibri"/>
              <a:ea typeface="Calibri"/>
              <a:cs typeface="Calibri"/>
              <a:sym typeface="Calibri"/>
              <a:hlinkClick r:id="rId5"/>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81"/>
          <p:cNvSpPr/>
          <p:nvPr/>
        </p:nvSpPr>
        <p:spPr>
          <a:xfrm>
            <a:off x="4740300" y="2262000"/>
            <a:ext cx="2332800" cy="1376100"/>
          </a:xfrm>
          <a:prstGeom prst="cloudCallout">
            <a:avLst>
              <a:gd name="adj1" fmla="val -98357"/>
              <a:gd name="adj2" fmla="val -72328"/>
            </a:avLst>
          </a:prstGeom>
          <a:solidFill>
            <a:srgbClr val="88E5FE"/>
          </a:solidFill>
          <a:ln w="9525" cap="flat" cmpd="sng">
            <a:solidFill>
              <a:srgbClr val="202E7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My teammate wants the best for children</a:t>
            </a:r>
            <a:endParaRPr sz="1400" b="0" i="0" u="none" strike="noStrike" cap="none">
              <a:solidFill>
                <a:srgbClr val="000000"/>
              </a:solidFill>
              <a:latin typeface="Calibri"/>
              <a:ea typeface="Calibri"/>
              <a:cs typeface="Calibri"/>
              <a:sym typeface="Calibri"/>
            </a:endParaRPr>
          </a:p>
        </p:txBody>
      </p:sp>
      <p:sp>
        <p:nvSpPr>
          <p:cNvPr id="640" name="Google Shape;640;p81"/>
          <p:cNvSpPr/>
          <p:nvPr/>
        </p:nvSpPr>
        <p:spPr>
          <a:xfrm>
            <a:off x="4578350" y="111750"/>
            <a:ext cx="4108500" cy="894600"/>
          </a:xfrm>
          <a:prstGeom prst="wedgeEllipseCallout">
            <a:avLst>
              <a:gd name="adj1" fmla="val -83953"/>
              <a:gd name="adj2" fmla="val 56260"/>
            </a:avLst>
          </a:prstGeom>
          <a:solidFill>
            <a:srgbClr val="88E5FE"/>
          </a:solidFill>
          <a:ln w="9525" cap="flat" cmpd="sng">
            <a:solidFill>
              <a:srgbClr val="202E7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What did you mean by “about what can be expected?”</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2"/>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DataWise Norms</a:t>
            </a:r>
            <a:endParaRPr/>
          </a:p>
        </p:txBody>
      </p:sp>
      <p:sp>
        <p:nvSpPr>
          <p:cNvPr id="646" name="Google Shape;646;p82"/>
          <p:cNvSpPr>
            <a:spLocks noGrp="1"/>
          </p:cNvSpPr>
          <p:nvPr>
            <p:ph type="chart" idx="2"/>
          </p:nvPr>
        </p:nvSpPr>
        <p:spPr>
          <a:xfrm>
            <a:off x="822325" y="1446213"/>
            <a:ext cx="7543800" cy="31638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b="1"/>
              <a:t>Open Discussion</a:t>
            </a:r>
            <a:endParaRPr b="1"/>
          </a:p>
          <a:p>
            <a:pPr marL="0" lvl="0" indent="0" algn="l" rtl="0">
              <a:spcBef>
                <a:spcPts val="1200"/>
              </a:spcBef>
              <a:spcAft>
                <a:spcPts val="0"/>
              </a:spcAft>
              <a:buNone/>
            </a:pPr>
            <a:r>
              <a:rPr lang="en-US"/>
              <a:t>How do you/your team feel about committing to norms?</a:t>
            </a:r>
            <a:endParaRPr/>
          </a:p>
          <a:p>
            <a:pPr marL="0" lvl="0" indent="0" algn="l" rtl="0">
              <a:spcBef>
                <a:spcPts val="1200"/>
              </a:spcBef>
              <a:spcAft>
                <a:spcPts val="0"/>
              </a:spcAft>
              <a:buNone/>
            </a:pPr>
            <a:r>
              <a:rPr lang="en-US"/>
              <a:t>What concerns do you have about committing to norms?</a:t>
            </a:r>
            <a:endParaRPr/>
          </a:p>
          <a:p>
            <a:pPr marL="0" lvl="0" indent="0" algn="l" rtl="0">
              <a:spcBef>
                <a:spcPts val="1200"/>
              </a:spcBef>
              <a:spcAft>
                <a:spcPts val="0"/>
              </a:spcAft>
              <a:buNone/>
            </a:pPr>
            <a:r>
              <a:rPr lang="en-US"/>
              <a:t>What ideas do you have for supporting one another in following norms?</a:t>
            </a:r>
            <a:endParaRPr/>
          </a:p>
          <a:p>
            <a:pPr marL="0" lvl="0" indent="0" algn="l" rtl="0">
              <a:spcBef>
                <a:spcPts val="1200"/>
              </a:spcBef>
              <a:spcAft>
                <a:spcPts val="0"/>
              </a:spcAft>
              <a:buNone/>
            </a:pPr>
            <a:endParaRPr/>
          </a:p>
        </p:txBody>
      </p:sp>
      <p:pic>
        <p:nvPicPr>
          <p:cNvPr id="647" name="Google Shape;647;p82"/>
          <p:cNvPicPr preferRelativeResize="0"/>
          <p:nvPr/>
        </p:nvPicPr>
        <p:blipFill>
          <a:blip r:embed="rId3">
            <a:alphaModFix/>
          </a:blip>
          <a:stretch>
            <a:fillRect/>
          </a:stretch>
        </p:blipFill>
        <p:spPr>
          <a:xfrm>
            <a:off x="5802688" y="3348663"/>
            <a:ext cx="1647825" cy="962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3"/>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Ladder of Inference</a:t>
            </a:r>
            <a:endParaRPr/>
          </a:p>
        </p:txBody>
      </p:sp>
      <p:pic>
        <p:nvPicPr>
          <p:cNvPr id="653" name="Google Shape;653;p83"/>
          <p:cNvPicPr preferRelativeResize="0"/>
          <p:nvPr/>
        </p:nvPicPr>
        <p:blipFill>
          <a:blip r:embed="rId3">
            <a:alphaModFix/>
          </a:blip>
          <a:stretch>
            <a:fillRect/>
          </a:stretch>
        </p:blipFill>
        <p:spPr>
          <a:xfrm>
            <a:off x="1880675" y="1303050"/>
            <a:ext cx="5382650" cy="3401000"/>
          </a:xfrm>
          <a:prstGeom prst="rect">
            <a:avLst/>
          </a:prstGeom>
          <a:noFill/>
          <a:ln>
            <a:noFill/>
          </a:ln>
        </p:spPr>
      </p:pic>
      <p:sp>
        <p:nvSpPr>
          <p:cNvPr id="654" name="Google Shape;654;p83"/>
          <p:cNvSpPr txBox="1"/>
          <p:nvPr/>
        </p:nvSpPr>
        <p:spPr>
          <a:xfrm>
            <a:off x="349425" y="4039325"/>
            <a:ext cx="936300" cy="3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latin typeface="Calibri"/>
                <a:ea typeface="Calibri"/>
                <a:cs typeface="Calibri"/>
                <a:sym typeface="Calibri"/>
                <a:hlinkClick r:id="rId4"/>
              </a:rPr>
              <a:t>Video</a:t>
            </a: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4"/>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Ladder of Inference</a:t>
            </a:r>
            <a:endParaRPr/>
          </a:p>
        </p:txBody>
      </p:sp>
      <p:sp>
        <p:nvSpPr>
          <p:cNvPr id="660" name="Google Shape;660;p84"/>
          <p:cNvSpPr txBox="1"/>
          <p:nvPr/>
        </p:nvSpPr>
        <p:spPr>
          <a:xfrm>
            <a:off x="792350" y="1303050"/>
            <a:ext cx="7605000" cy="3217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500"/>
              </a:spcBef>
              <a:spcAft>
                <a:spcPts val="0"/>
              </a:spcAft>
              <a:buNone/>
            </a:pPr>
            <a:r>
              <a:rPr lang="en-US" sz="1300" b="1">
                <a:solidFill>
                  <a:srgbClr val="555555"/>
                </a:solidFill>
              </a:rPr>
              <a:t>PROBLEM</a:t>
            </a:r>
            <a:endParaRPr sz="1300" b="1">
              <a:solidFill>
                <a:srgbClr val="555555"/>
              </a:solidFill>
            </a:endParaRPr>
          </a:p>
          <a:p>
            <a:pPr marL="0" lvl="0" indent="0" algn="l" rtl="0">
              <a:lnSpc>
                <a:spcPct val="115000"/>
              </a:lnSpc>
              <a:spcBef>
                <a:spcPts val="800"/>
              </a:spcBef>
              <a:spcAft>
                <a:spcPts val="0"/>
              </a:spcAft>
              <a:buNone/>
            </a:pPr>
            <a:r>
              <a:rPr lang="en-US" sz="1100">
                <a:solidFill>
                  <a:schemeClr val="dk1"/>
                </a:solidFill>
              </a:rPr>
              <a:t>Suppose that, as you walk into a colleague’s classroom, the following thoughts race through your head. </a:t>
            </a:r>
            <a:r>
              <a:rPr lang="en-US" sz="1100" i="1">
                <a:solidFill>
                  <a:schemeClr val="dk1"/>
                </a:solidFill>
              </a:rPr>
              <a:t>Place the following statements where they belong on the ladder of inference, one statement per step.</a:t>
            </a:r>
            <a:endParaRPr sz="1100" i="1">
              <a:solidFill>
                <a:schemeClr val="dk1"/>
              </a:solidFill>
            </a:endParaRPr>
          </a:p>
          <a:p>
            <a:pPr marL="0" lvl="0" indent="0" algn="l" rtl="0">
              <a:lnSpc>
                <a:spcPct val="115000"/>
              </a:lnSpc>
              <a:spcBef>
                <a:spcPts val="1600"/>
              </a:spcBef>
              <a:spcAft>
                <a:spcPts val="0"/>
              </a:spcAft>
              <a:buNone/>
            </a:pPr>
            <a:r>
              <a:rPr lang="en-US" sz="1100">
                <a:solidFill>
                  <a:schemeClr val="dk1"/>
                </a:solidFill>
              </a:rPr>
              <a:t>A. The teacher should engage in training on how to actively engage students in learning.</a:t>
            </a:r>
            <a:endParaRPr sz="1100">
              <a:solidFill>
                <a:schemeClr val="dk1"/>
              </a:solidFill>
            </a:endParaRPr>
          </a:p>
          <a:p>
            <a:pPr marL="0" lvl="0" indent="0" algn="l" rtl="0">
              <a:lnSpc>
                <a:spcPct val="115000"/>
              </a:lnSpc>
              <a:spcBef>
                <a:spcPts val="1600"/>
              </a:spcBef>
              <a:spcAft>
                <a:spcPts val="0"/>
              </a:spcAft>
              <a:buNone/>
            </a:pPr>
            <a:r>
              <a:rPr lang="en-US" sz="1100">
                <a:solidFill>
                  <a:schemeClr val="dk1"/>
                </a:solidFill>
              </a:rPr>
              <a:t>B. Students have put their heads on their desks because they are bored.</a:t>
            </a:r>
            <a:endParaRPr sz="1100">
              <a:solidFill>
                <a:schemeClr val="dk1"/>
              </a:solidFill>
            </a:endParaRPr>
          </a:p>
          <a:p>
            <a:pPr marL="0" lvl="0" indent="0" algn="l" rtl="0">
              <a:lnSpc>
                <a:spcPct val="115000"/>
              </a:lnSpc>
              <a:spcBef>
                <a:spcPts val="1600"/>
              </a:spcBef>
              <a:spcAft>
                <a:spcPts val="0"/>
              </a:spcAft>
              <a:buNone/>
            </a:pPr>
            <a:r>
              <a:rPr lang="en-US" sz="1100">
                <a:solidFill>
                  <a:schemeClr val="dk1"/>
                </a:solidFill>
              </a:rPr>
              <a:t>C. Six students have their heads on desks.</a:t>
            </a:r>
            <a:endParaRPr sz="1100">
              <a:solidFill>
                <a:schemeClr val="dk1"/>
              </a:solidFill>
            </a:endParaRPr>
          </a:p>
          <a:p>
            <a:pPr marL="0" lvl="0" indent="0" algn="l" rtl="0">
              <a:lnSpc>
                <a:spcPct val="115000"/>
              </a:lnSpc>
              <a:spcBef>
                <a:spcPts val="1600"/>
              </a:spcBef>
              <a:spcAft>
                <a:spcPts val="0"/>
              </a:spcAft>
              <a:buNone/>
            </a:pPr>
            <a:r>
              <a:rPr lang="en-US" sz="1100">
                <a:solidFill>
                  <a:schemeClr val="dk1"/>
                </a:solidFill>
              </a:rPr>
              <a:t>D. The teacher is not effective at generating enthusiasm for learning.</a:t>
            </a:r>
            <a:endParaRPr sz="1100">
              <a:solidFill>
                <a:schemeClr val="dk1"/>
              </a:solidFill>
            </a:endParaRPr>
          </a:p>
          <a:p>
            <a:pPr marL="0" lvl="0" indent="0" algn="l" rtl="0">
              <a:lnSpc>
                <a:spcPct val="115000"/>
              </a:lnSpc>
              <a:spcBef>
                <a:spcPts val="1600"/>
              </a:spcBef>
              <a:spcAft>
                <a:spcPts val="0"/>
              </a:spcAft>
              <a:buNone/>
            </a:pPr>
            <a:endParaRPr sz="11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5"/>
          <p:cNvSpPr txBox="1">
            <a:spLocks noGrp="1"/>
          </p:cNvSpPr>
          <p:nvPr>
            <p:ph type="title"/>
          </p:nvPr>
        </p:nvSpPr>
        <p:spPr>
          <a:xfrm>
            <a:off x="175175" y="1871100"/>
            <a:ext cx="2843700" cy="1401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Meeting Wise Rolling Agenda</a:t>
            </a:r>
            <a:endParaRPr/>
          </a:p>
          <a:p>
            <a:pPr marL="0" lvl="0" indent="0" algn="l" rtl="0">
              <a:spcBef>
                <a:spcPts val="0"/>
              </a:spcBef>
              <a:spcAft>
                <a:spcPts val="0"/>
              </a:spcAft>
              <a:buNone/>
            </a:pPr>
            <a:r>
              <a:rPr lang="en-US"/>
              <a:t>Template</a:t>
            </a:r>
            <a:endParaRPr/>
          </a:p>
        </p:txBody>
      </p:sp>
      <p:pic>
        <p:nvPicPr>
          <p:cNvPr id="666" name="Google Shape;666;p85"/>
          <p:cNvPicPr preferRelativeResize="0"/>
          <p:nvPr/>
        </p:nvPicPr>
        <p:blipFill>
          <a:blip r:embed="rId3">
            <a:alphaModFix/>
          </a:blip>
          <a:stretch>
            <a:fillRect/>
          </a:stretch>
        </p:blipFill>
        <p:spPr>
          <a:xfrm>
            <a:off x="4442570" y="0"/>
            <a:ext cx="2970411"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6"/>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Meeting Wise Rolling Agenda</a:t>
            </a:r>
            <a:endParaRPr/>
          </a:p>
        </p:txBody>
      </p:sp>
      <p:sp>
        <p:nvSpPr>
          <p:cNvPr id="672" name="Google Shape;672;p86"/>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a:t>What is a rolling agenda?</a:t>
            </a:r>
            <a:endParaRPr/>
          </a:p>
          <a:p>
            <a:pPr marL="457200" lvl="0" indent="-355600" algn="l" rtl="0">
              <a:spcBef>
                <a:spcPts val="1200"/>
              </a:spcBef>
              <a:spcAft>
                <a:spcPts val="0"/>
              </a:spcAft>
              <a:buSzPts val="2000"/>
              <a:buChar char="●"/>
            </a:pPr>
            <a:r>
              <a:rPr lang="en-US"/>
              <a:t>A Google Doc agenda that contains agenda meeting notes and objectives on one continuous document.</a:t>
            </a:r>
            <a:endParaRPr/>
          </a:p>
          <a:p>
            <a:pPr marL="0" lvl="0" indent="0" algn="l" rtl="0">
              <a:spcBef>
                <a:spcPts val="1200"/>
              </a:spcBef>
              <a:spcAft>
                <a:spcPts val="0"/>
              </a:spcAft>
              <a:buNone/>
            </a:pPr>
            <a:r>
              <a:rPr lang="en-US"/>
              <a:t>Benefits</a:t>
            </a:r>
            <a:endParaRPr/>
          </a:p>
          <a:p>
            <a:pPr marL="457200" lvl="0" indent="-317500" algn="l" rtl="0">
              <a:spcBef>
                <a:spcPts val="1200"/>
              </a:spcBef>
              <a:spcAft>
                <a:spcPts val="0"/>
              </a:spcAft>
              <a:buSzPts val="1400"/>
              <a:buChar char="●"/>
            </a:pPr>
            <a:r>
              <a:rPr lang="en-US" sz="1400" b="1"/>
              <a:t>Collaborative communication</a:t>
            </a:r>
            <a:endParaRPr sz="1400" b="1"/>
          </a:p>
          <a:p>
            <a:pPr marL="457200" lvl="0" indent="-317500" algn="l" rtl="0">
              <a:spcBef>
                <a:spcPts val="0"/>
              </a:spcBef>
              <a:spcAft>
                <a:spcPts val="0"/>
              </a:spcAft>
              <a:buSzPts val="1400"/>
              <a:buChar char="●"/>
            </a:pPr>
            <a:r>
              <a:rPr lang="en-US" sz="1400" b="1"/>
              <a:t>Clear record keeping</a:t>
            </a:r>
            <a:endParaRPr sz="1400" b="1"/>
          </a:p>
          <a:p>
            <a:pPr marL="457200" lvl="0" indent="-317500" algn="l" rtl="0">
              <a:spcBef>
                <a:spcPts val="0"/>
              </a:spcBef>
              <a:spcAft>
                <a:spcPts val="0"/>
              </a:spcAft>
              <a:buSzPts val="1400"/>
              <a:buChar char="●"/>
            </a:pPr>
            <a:r>
              <a:rPr lang="en-US" sz="1400" b="1"/>
              <a:t>Organizes images, websites, and notes in one place</a:t>
            </a:r>
            <a:endParaRPr sz="1400" b="1"/>
          </a:p>
          <a:p>
            <a:pPr marL="457200" lvl="0" indent="-317500" algn="l" rtl="0">
              <a:spcBef>
                <a:spcPts val="0"/>
              </a:spcBef>
              <a:spcAft>
                <a:spcPts val="0"/>
              </a:spcAft>
              <a:buSzPts val="1400"/>
              <a:buChar char="●"/>
            </a:pPr>
            <a:r>
              <a:rPr lang="en-US" sz="1400" b="1"/>
              <a:t>Allows for reflection</a:t>
            </a:r>
            <a:endParaRPr sz="1400" b="1"/>
          </a:p>
          <a:p>
            <a:pPr marL="457200" lvl="0" indent="-317500" algn="l" rtl="0">
              <a:spcBef>
                <a:spcPts val="0"/>
              </a:spcBef>
              <a:spcAft>
                <a:spcPts val="0"/>
              </a:spcAft>
              <a:buSzPts val="1400"/>
              <a:buChar char="●"/>
            </a:pPr>
            <a:r>
              <a:rPr lang="en-US" sz="1400" b="1"/>
              <a:t>Provides structure and focus for each meeting</a:t>
            </a:r>
            <a:endParaRPr sz="1400" b="1"/>
          </a:p>
          <a:p>
            <a:pPr marL="457200" lvl="0" indent="-317500" algn="l" rtl="0">
              <a:spcBef>
                <a:spcPts val="0"/>
              </a:spcBef>
              <a:spcAft>
                <a:spcPts val="0"/>
              </a:spcAft>
              <a:buSzPts val="1400"/>
              <a:buChar char="●"/>
            </a:pPr>
            <a:r>
              <a:rPr lang="en-US" sz="1400" b="1"/>
              <a:t>Stores all meeting notes in one place so members can access at any time</a:t>
            </a:r>
            <a:endParaRPr sz="1400" b="1"/>
          </a:p>
          <a:p>
            <a:pPr marL="0" lvl="0" indent="0" algn="l" rtl="0">
              <a:spcBef>
                <a:spcPts val="1200"/>
              </a:spcBef>
              <a:spcAft>
                <a:spcPts val="0"/>
              </a:spcAft>
              <a:buNone/>
            </a:pPr>
            <a:endParaRPr/>
          </a:p>
        </p:txBody>
      </p:sp>
      <p:sp>
        <p:nvSpPr>
          <p:cNvPr id="673" name="Google Shape;673;p86"/>
          <p:cNvSpPr>
            <a:spLocks noGrp="1"/>
          </p:cNvSpPr>
          <p:nvPr>
            <p:ph type="dt" idx="10"/>
          </p:nvPr>
        </p:nvSpPr>
        <p:spPr>
          <a:xfrm>
            <a:off x="822961" y="4844839"/>
            <a:ext cx="18543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7"/>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Additional Learning</a:t>
            </a:r>
            <a:endParaRPr/>
          </a:p>
        </p:txBody>
      </p:sp>
      <p:sp>
        <p:nvSpPr>
          <p:cNvPr id="679" name="Google Shape;679;p87"/>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Clr>
                <a:schemeClr val="dk1"/>
              </a:buClr>
              <a:buSzPts val="1100"/>
              <a:buFont typeface="Arial"/>
              <a:buNone/>
            </a:pPr>
            <a:r>
              <a:rPr lang="en-US"/>
              <a:t>All Principals and Assistant Principals should have received a copy of  Data Wise and Meeting Wise to support this work. Please let the facilitator know if you need copies.</a:t>
            </a:r>
            <a:endParaRPr/>
          </a:p>
          <a:p>
            <a:pPr marL="0" lvl="0" indent="0" algn="l" rtl="0">
              <a:spcBef>
                <a:spcPts val="1200"/>
              </a:spcBef>
              <a:spcAft>
                <a:spcPts val="0"/>
              </a:spcAft>
              <a:buNone/>
            </a:pPr>
            <a:r>
              <a:rPr lang="en-US"/>
              <a:t>Professional learning will continue throughout the year at Principal and Assistant Principal meetings.</a:t>
            </a:r>
            <a:endParaRPr/>
          </a:p>
          <a:p>
            <a:pPr marL="0" lvl="0" indent="0" algn="l" rtl="0">
              <a:spcBef>
                <a:spcPts val="1200"/>
              </a:spcBef>
              <a:spcAft>
                <a:spcPts val="0"/>
              </a:spcAft>
              <a:buNone/>
            </a:pPr>
            <a:r>
              <a:rPr lang="en-US"/>
              <a:t>The Massive Open Online Course (MOOC) is available to all who would like to participate  </a:t>
            </a:r>
            <a:r>
              <a:rPr lang="en-US" u="sng">
                <a:solidFill>
                  <a:schemeClr val="hlink"/>
                </a:solidFill>
                <a:hlinkClick r:id="rId3"/>
              </a:rPr>
              <a:t>https://www.edx.org/course/introduction-to-data-wise-a-collaborative-process-to-improve-learning-teaching-2</a:t>
            </a:r>
            <a:endParaRPr/>
          </a:p>
          <a:p>
            <a:pPr marL="0" lvl="0" indent="0" algn="l" rtl="0">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idx="4294967295"/>
          </p:nvPr>
        </p:nvSpPr>
        <p:spPr>
          <a:xfrm>
            <a:off x="457200" y="205974"/>
            <a:ext cx="8229600" cy="763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a:t>   Why - Equity</a:t>
            </a:r>
            <a:endParaRPr/>
          </a:p>
        </p:txBody>
      </p:sp>
      <p:graphicFrame>
        <p:nvGraphicFramePr>
          <p:cNvPr id="331" name="Google Shape;331;p43"/>
          <p:cNvGraphicFramePr/>
          <p:nvPr/>
        </p:nvGraphicFramePr>
        <p:xfrm>
          <a:off x="1069513" y="2710400"/>
          <a:ext cx="3000000" cy="3000000"/>
        </p:xfrm>
        <a:graphic>
          <a:graphicData uri="http://schemas.openxmlformats.org/drawingml/2006/table">
            <a:tbl>
              <a:tblPr>
                <a:noFill/>
                <a:tableStyleId>{EB04D63B-E4EF-4B6D-9BEE-3D814F70B6DC}</a:tableStyleId>
              </a:tblPr>
              <a:tblGrid>
                <a:gridCol w="6807825">
                  <a:extLst>
                    <a:ext uri="{9D8B030D-6E8A-4147-A177-3AD203B41FA5}">
                      <a16:colId xmlns:a16="http://schemas.microsoft.com/office/drawing/2014/main" val="20000"/>
                    </a:ext>
                  </a:extLst>
                </a:gridCol>
              </a:tblGrid>
              <a:tr h="1850825">
                <a:tc>
                  <a:txBody>
                    <a:bodyPr/>
                    <a:lstStyle/>
                    <a:p>
                      <a:pPr marL="0" marR="0" lvl="0" indent="0" algn="l" rtl="0">
                        <a:lnSpc>
                          <a:spcPct val="115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To accomplish this, educators use equitable practices, including: </a:t>
                      </a:r>
                      <a:endParaRPr sz="1800" u="none" strike="noStrike" cap="none">
                        <a:solidFill>
                          <a:srgbClr val="FFFFFF"/>
                        </a:solidFill>
                        <a:latin typeface="Calibri"/>
                        <a:ea typeface="Calibri"/>
                        <a:cs typeface="Calibri"/>
                        <a:sym typeface="Calibri"/>
                      </a:endParaRPr>
                    </a:p>
                    <a:p>
                      <a:pPr marL="457200" marR="0" lvl="0" indent="-342900" algn="l" rtl="0">
                        <a:lnSpc>
                          <a:spcPct val="115000"/>
                        </a:lnSpc>
                        <a:spcBef>
                          <a:spcPts val="0"/>
                        </a:spcBef>
                        <a:spcAft>
                          <a:spcPts val="0"/>
                        </a:spcAft>
                        <a:buClr>
                          <a:srgbClr val="FFFFFF"/>
                        </a:buClr>
                        <a:buSzPts val="1800"/>
                        <a:buFont typeface="Calibri"/>
                        <a:buChar char="●"/>
                      </a:pPr>
                      <a:r>
                        <a:rPr lang="en-US" sz="1800" u="none" strike="noStrike" cap="none">
                          <a:solidFill>
                            <a:srgbClr val="FFFFFF"/>
                          </a:solidFill>
                          <a:latin typeface="Calibri"/>
                          <a:ea typeface="Calibri"/>
                          <a:cs typeface="Calibri"/>
                          <a:sym typeface="Calibri"/>
                        </a:rPr>
                        <a:t>Holding all students to high standards </a:t>
                      </a:r>
                      <a:endParaRPr sz="1800" u="none" strike="noStrike" cap="none">
                        <a:solidFill>
                          <a:srgbClr val="FFFFFF"/>
                        </a:solidFill>
                        <a:latin typeface="Calibri"/>
                        <a:ea typeface="Calibri"/>
                        <a:cs typeface="Calibri"/>
                        <a:sym typeface="Calibri"/>
                      </a:endParaRPr>
                    </a:p>
                    <a:p>
                      <a:pPr marL="457200" marR="0" lvl="0" indent="-342900" algn="l" rtl="0">
                        <a:lnSpc>
                          <a:spcPct val="115000"/>
                        </a:lnSpc>
                        <a:spcBef>
                          <a:spcPts val="0"/>
                        </a:spcBef>
                        <a:spcAft>
                          <a:spcPts val="0"/>
                        </a:spcAft>
                        <a:buClr>
                          <a:srgbClr val="FFFFFF"/>
                        </a:buClr>
                        <a:buSzPts val="1800"/>
                        <a:buFont typeface="Calibri"/>
                        <a:buChar char="●"/>
                      </a:pPr>
                      <a:r>
                        <a:rPr lang="en-US" sz="1800" u="none" strike="noStrike" cap="none">
                          <a:solidFill>
                            <a:srgbClr val="FFFFFF"/>
                          </a:solidFill>
                          <a:latin typeface="Calibri"/>
                          <a:ea typeface="Calibri"/>
                          <a:cs typeface="Calibri"/>
                          <a:sym typeface="Calibri"/>
                        </a:rPr>
                        <a:t>Adjusting instruction so all students can learn </a:t>
                      </a:r>
                      <a:endParaRPr sz="1800" u="none" strike="noStrike" cap="none">
                        <a:solidFill>
                          <a:srgbClr val="FFFFFF"/>
                        </a:solidFill>
                        <a:latin typeface="Calibri"/>
                        <a:ea typeface="Calibri"/>
                        <a:cs typeface="Calibri"/>
                        <a:sym typeface="Calibri"/>
                      </a:endParaRPr>
                    </a:p>
                    <a:p>
                      <a:pPr marL="457200" marR="0" lvl="0" indent="-342900" algn="l" rtl="0">
                        <a:lnSpc>
                          <a:spcPct val="115000"/>
                        </a:lnSpc>
                        <a:spcBef>
                          <a:spcPts val="0"/>
                        </a:spcBef>
                        <a:spcAft>
                          <a:spcPts val="0"/>
                        </a:spcAft>
                        <a:buClr>
                          <a:srgbClr val="FFFFFF"/>
                        </a:buClr>
                        <a:buSzPts val="1800"/>
                        <a:buFont typeface="Calibri"/>
                        <a:buChar char="●"/>
                      </a:pPr>
                      <a:r>
                        <a:rPr lang="en-US" sz="1800" u="none" strike="noStrike" cap="none">
                          <a:solidFill>
                            <a:srgbClr val="FFFFFF"/>
                          </a:solidFill>
                          <a:latin typeface="Calibri"/>
                          <a:ea typeface="Calibri"/>
                          <a:cs typeface="Calibri"/>
                          <a:sym typeface="Calibri"/>
                        </a:rPr>
                        <a:t>Taking stock of own identities, assumptions, and biases</a:t>
                      </a:r>
                      <a:endParaRPr sz="1800" u="none" strike="noStrike" cap="none">
                        <a:solidFill>
                          <a:srgbClr val="FFFFFF"/>
                        </a:solidFill>
                        <a:latin typeface="Calibri"/>
                        <a:ea typeface="Calibri"/>
                        <a:cs typeface="Calibri"/>
                        <a:sym typeface="Calibri"/>
                      </a:endParaRPr>
                    </a:p>
                    <a:p>
                      <a:pPr marL="457200" marR="0" lvl="0" indent="-342900" algn="l" rtl="0">
                        <a:lnSpc>
                          <a:spcPct val="115000"/>
                        </a:lnSpc>
                        <a:spcBef>
                          <a:spcPts val="0"/>
                        </a:spcBef>
                        <a:spcAft>
                          <a:spcPts val="0"/>
                        </a:spcAft>
                        <a:buClr>
                          <a:srgbClr val="FFFFFF"/>
                        </a:buClr>
                        <a:buSzPts val="1800"/>
                        <a:buFont typeface="Calibri"/>
                        <a:buChar char="●"/>
                      </a:pPr>
                      <a:r>
                        <a:rPr lang="en-US" sz="1800" u="none" strike="noStrike" cap="none">
                          <a:solidFill>
                            <a:srgbClr val="FFFFFF"/>
                          </a:solidFill>
                          <a:latin typeface="Calibri"/>
                          <a:ea typeface="Calibri"/>
                          <a:cs typeface="Calibri"/>
                          <a:sym typeface="Calibri"/>
                        </a:rPr>
                        <a:t>Actively interrupting patterns of inequity</a:t>
                      </a:r>
                      <a:endParaRPr sz="1800" u="none" strike="noStrike" cap="none">
                        <a:solidFill>
                          <a:srgbClr val="FFFFFF"/>
                        </a:solidFill>
                        <a:latin typeface="Calibri"/>
                        <a:ea typeface="Calibri"/>
                        <a:cs typeface="Calibri"/>
                        <a:sym typeface="Calibri"/>
                      </a:endParaRPr>
                    </a:p>
                  </a:txBody>
                  <a:tcPr marL="63500" marR="63500" marT="63500" marB="63500">
                    <a:solidFill>
                      <a:srgbClr val="38761D"/>
                    </a:solidFill>
                  </a:tcPr>
                </a:tc>
                <a:extLst>
                  <a:ext uri="{0D108BD9-81ED-4DB2-BD59-A6C34878D82A}">
                    <a16:rowId xmlns:a16="http://schemas.microsoft.com/office/drawing/2014/main" val="10000"/>
                  </a:ext>
                </a:extLst>
              </a:tr>
            </a:tbl>
          </a:graphicData>
        </a:graphic>
      </p:graphicFrame>
      <p:graphicFrame>
        <p:nvGraphicFramePr>
          <p:cNvPr id="332" name="Google Shape;332;p43"/>
          <p:cNvGraphicFramePr/>
          <p:nvPr/>
        </p:nvGraphicFramePr>
        <p:xfrm>
          <a:off x="1069513" y="1344350"/>
          <a:ext cx="3000000" cy="3000000"/>
        </p:xfrm>
        <a:graphic>
          <a:graphicData uri="http://schemas.openxmlformats.org/drawingml/2006/table">
            <a:tbl>
              <a:tblPr>
                <a:noFill/>
                <a:tableStyleId>{EB04D63B-E4EF-4B6D-9BEE-3D814F70B6DC}</a:tableStyleId>
              </a:tblPr>
              <a:tblGrid>
                <a:gridCol w="6807825">
                  <a:extLst>
                    <a:ext uri="{9D8B030D-6E8A-4147-A177-3AD203B41FA5}">
                      <a16:colId xmlns:a16="http://schemas.microsoft.com/office/drawing/2014/main" val="20000"/>
                    </a:ext>
                  </a:extLst>
                </a:gridCol>
              </a:tblGrid>
              <a:tr h="13289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solidFill>
                            <a:srgbClr val="FFFFFF"/>
                          </a:solidFill>
                          <a:latin typeface="Calibri"/>
                          <a:ea typeface="Calibri"/>
                          <a:cs typeface="Calibri"/>
                          <a:sym typeface="Calibri"/>
                        </a:rPr>
                        <a:t>An equitable school is one where:</a:t>
                      </a:r>
                      <a:endParaRPr sz="2000" b="1" u="none" strike="noStrike" cap="none">
                        <a:solidFill>
                          <a:srgbClr val="FFFFFF"/>
                        </a:solidFill>
                        <a:latin typeface="Calibri"/>
                        <a:ea typeface="Calibri"/>
                        <a:cs typeface="Calibri"/>
                        <a:sym typeface="Calibri"/>
                      </a:endParaRPr>
                    </a:p>
                    <a:p>
                      <a:pPr marL="457200" marR="0" lvl="0" indent="-355600" algn="l" rtl="0">
                        <a:lnSpc>
                          <a:spcPct val="115000"/>
                        </a:lnSpc>
                        <a:spcBef>
                          <a:spcPts val="0"/>
                        </a:spcBef>
                        <a:spcAft>
                          <a:spcPts val="0"/>
                        </a:spcAft>
                        <a:buClr>
                          <a:srgbClr val="FFFFFF"/>
                        </a:buClr>
                        <a:buSzPts val="2000"/>
                        <a:buFont typeface="Calibri"/>
                        <a:buChar char="●"/>
                      </a:pPr>
                      <a:r>
                        <a:rPr lang="en-US" sz="2000" u="none" strike="noStrike" cap="none">
                          <a:solidFill>
                            <a:srgbClr val="FFFFFF"/>
                          </a:solidFill>
                          <a:latin typeface="Calibri"/>
                          <a:ea typeface="Calibri"/>
                          <a:cs typeface="Calibri"/>
                          <a:sym typeface="Calibri"/>
                        </a:rPr>
                        <a:t>Student outcomes are not predictable by demographic data</a:t>
                      </a:r>
                      <a:endParaRPr sz="2000" u="none" strike="noStrike" cap="none">
                        <a:solidFill>
                          <a:srgbClr val="FFFFFF"/>
                        </a:solidFill>
                        <a:latin typeface="Calibri"/>
                        <a:ea typeface="Calibri"/>
                        <a:cs typeface="Calibri"/>
                        <a:sym typeface="Calibri"/>
                      </a:endParaRPr>
                    </a:p>
                    <a:p>
                      <a:pPr marL="457200" marR="0" lvl="0" indent="-355600" algn="l" rtl="0">
                        <a:lnSpc>
                          <a:spcPct val="115000"/>
                        </a:lnSpc>
                        <a:spcBef>
                          <a:spcPts val="0"/>
                        </a:spcBef>
                        <a:spcAft>
                          <a:spcPts val="0"/>
                        </a:spcAft>
                        <a:buClr>
                          <a:srgbClr val="FFFFFF"/>
                        </a:buClr>
                        <a:buSzPts val="2000"/>
                        <a:buFont typeface="Calibri"/>
                        <a:buChar char="●"/>
                      </a:pPr>
                      <a:r>
                        <a:rPr lang="en-US" sz="2000" u="none" strike="noStrike" cap="none">
                          <a:solidFill>
                            <a:srgbClr val="FFFFFF"/>
                          </a:solidFill>
                          <a:latin typeface="Calibri"/>
                          <a:ea typeface="Calibri"/>
                          <a:cs typeface="Calibri"/>
                          <a:sym typeface="Calibri"/>
                        </a:rPr>
                        <a:t>Students feel respected and celebrated for who they are</a:t>
                      </a:r>
                      <a:endParaRPr sz="2000" b="1" u="none" strike="noStrike" cap="none">
                        <a:solidFill>
                          <a:srgbClr val="FFFFFF"/>
                        </a:solidFill>
                        <a:latin typeface="Calibri"/>
                        <a:ea typeface="Calibri"/>
                        <a:cs typeface="Calibri"/>
                        <a:sym typeface="Calibri"/>
                      </a:endParaRPr>
                    </a:p>
                  </a:txBody>
                  <a:tcPr marL="63500" marR="63500" marT="63500" marB="63500">
                    <a:solidFill>
                      <a:srgbClr val="0B5394"/>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8"/>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Goals</a:t>
            </a:r>
            <a:endParaRPr/>
          </a:p>
        </p:txBody>
      </p:sp>
      <p:sp>
        <p:nvSpPr>
          <p:cNvPr id="685" name="Google Shape;685;p88"/>
          <p:cNvSpPr txBox="1">
            <a:spLocks noGrp="1"/>
          </p:cNvSpPr>
          <p:nvPr>
            <p:ph type="body" idx="1"/>
          </p:nvPr>
        </p:nvSpPr>
        <p:spPr>
          <a:xfrm>
            <a:off x="822325" y="1439863"/>
            <a:ext cx="7543800" cy="32004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b="1"/>
              <a:t>SHORT TERM (End of Sep)</a:t>
            </a:r>
            <a:r>
              <a:rPr lang="en-US"/>
              <a:t>-  ILT</a:t>
            </a:r>
            <a:endParaRPr/>
          </a:p>
          <a:p>
            <a:pPr marL="0" lvl="0" indent="0" algn="l" rtl="0">
              <a:spcBef>
                <a:spcPts val="1200"/>
              </a:spcBef>
              <a:spcAft>
                <a:spcPts val="0"/>
              </a:spcAft>
              <a:buNone/>
            </a:pPr>
            <a:endParaRPr/>
          </a:p>
          <a:p>
            <a:pPr marL="0" lvl="0" indent="0" algn="l" rtl="0">
              <a:spcBef>
                <a:spcPts val="1200"/>
              </a:spcBef>
              <a:spcAft>
                <a:spcPts val="0"/>
              </a:spcAft>
              <a:buNone/>
            </a:pPr>
            <a:r>
              <a:rPr lang="en-US" b="1"/>
              <a:t>MID-TERM (End of November)</a:t>
            </a:r>
            <a:r>
              <a:rPr lang="en-US"/>
              <a:t>- Norms, Rolling Agendas, ACE Habits of Mind</a:t>
            </a:r>
            <a:endParaRPr/>
          </a:p>
          <a:p>
            <a:pPr marL="0" lvl="0" indent="0" algn="l" rtl="0">
              <a:spcBef>
                <a:spcPts val="1200"/>
              </a:spcBef>
              <a:spcAft>
                <a:spcPts val="0"/>
              </a:spcAft>
              <a:buNone/>
            </a:pPr>
            <a:endParaRPr/>
          </a:p>
          <a:p>
            <a:pPr marL="0" lvl="0" indent="0" algn="l" rtl="0">
              <a:spcBef>
                <a:spcPts val="1200"/>
              </a:spcBef>
              <a:spcAft>
                <a:spcPts val="0"/>
              </a:spcAft>
              <a:buNone/>
            </a:pPr>
            <a:r>
              <a:rPr lang="en-US" b="1"/>
              <a:t>LONG TERM (June 2020)</a:t>
            </a:r>
            <a:r>
              <a:rPr lang="en-US"/>
              <a:t>- One cycle through the Data Wise Improvement Process by June 2020</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89"/>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Team Time Rolling Agenda</a:t>
            </a:r>
            <a:endParaRPr/>
          </a:p>
        </p:txBody>
      </p:sp>
      <p:sp>
        <p:nvSpPr>
          <p:cNvPr id="691" name="Google Shape;691;p89"/>
          <p:cNvSpPr txBox="1">
            <a:spLocks noGrp="1"/>
          </p:cNvSpPr>
          <p:nvPr>
            <p:ph type="body" idx="1"/>
          </p:nvPr>
        </p:nvSpPr>
        <p:spPr>
          <a:xfrm>
            <a:off x="822950" y="1303038"/>
            <a:ext cx="7543800" cy="3200400"/>
          </a:xfrm>
          <a:prstGeom prst="rect">
            <a:avLst/>
          </a:prstGeom>
        </p:spPr>
        <p:txBody>
          <a:bodyPr spcFirstLastPara="1" wrap="square" lIns="0" tIns="45700" rIns="0" bIns="45700" anchor="t" anchorCtr="0">
            <a:noAutofit/>
          </a:bodyPr>
          <a:lstStyle/>
          <a:p>
            <a:pPr marL="457200" lvl="0" indent="-355600" algn="l" rtl="0">
              <a:spcBef>
                <a:spcPts val="1200"/>
              </a:spcBef>
              <a:spcAft>
                <a:spcPts val="0"/>
              </a:spcAft>
              <a:buClr>
                <a:schemeClr val="dk1"/>
              </a:buClr>
              <a:buSzPts val="2000"/>
              <a:buChar char="●"/>
            </a:pPr>
            <a:r>
              <a:rPr lang="en-US" sz="1800">
                <a:solidFill>
                  <a:schemeClr val="dk1"/>
                </a:solidFill>
              </a:rPr>
              <a:t>Please have one member of your team access a copy of your rolling agenda for “Team Time” via this link:</a:t>
            </a:r>
            <a:endParaRPr sz="1800">
              <a:solidFill>
                <a:schemeClr val="dk1"/>
              </a:solidFill>
            </a:endParaRPr>
          </a:p>
          <a:p>
            <a:pPr marL="0" lvl="0" indent="0" algn="l" rtl="0">
              <a:lnSpc>
                <a:spcPct val="100000"/>
              </a:lnSpc>
              <a:spcBef>
                <a:spcPts val="0"/>
              </a:spcBef>
              <a:spcAft>
                <a:spcPts val="0"/>
              </a:spcAft>
              <a:buNone/>
            </a:pPr>
            <a:r>
              <a:rPr lang="en-US" sz="9600">
                <a:solidFill>
                  <a:schemeClr val="dk1"/>
                </a:solidFill>
              </a:rPr>
              <a:t>bit.ly/rcsdtpd</a:t>
            </a:r>
            <a:endParaRPr sz="9600">
              <a:solidFill>
                <a:schemeClr val="dk1"/>
              </a:solidFill>
            </a:endParaRPr>
          </a:p>
          <a:p>
            <a:pPr marL="457200" lvl="0" indent="-342900" algn="l" rtl="0">
              <a:spcBef>
                <a:spcPts val="1200"/>
              </a:spcBef>
              <a:spcAft>
                <a:spcPts val="0"/>
              </a:spcAft>
              <a:buClr>
                <a:schemeClr val="dk1"/>
              </a:buClr>
              <a:buSzPts val="1800"/>
              <a:buChar char="●"/>
            </a:pPr>
            <a:r>
              <a:rPr lang="en-US" sz="1800">
                <a:solidFill>
                  <a:schemeClr val="dk1"/>
                </a:solidFill>
                <a:highlight>
                  <a:srgbClr val="FFFFFF"/>
                </a:highlight>
              </a:rPr>
              <a:t>Once a member of your group has created a copy please share it with the other members of your group. </a:t>
            </a:r>
            <a:endParaRPr sz="1800">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US" sz="1800">
                <a:solidFill>
                  <a:schemeClr val="dk1"/>
                </a:solidFill>
                <a:highlight>
                  <a:srgbClr val="FFFFFF"/>
                </a:highlight>
              </a:rPr>
              <a:t>Directions on creating your own Shared drive (formerly Team Drive) for your ILT will follow</a:t>
            </a:r>
            <a:endParaRPr sz="1800">
              <a:solidFill>
                <a:schemeClr val="dk1"/>
              </a:solidFill>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0"/>
          <p:cNvSpPr>
            <a:spLocks noGrp="1"/>
          </p:cNvSpPr>
          <p:nvPr>
            <p:ph type="chart" idx="2"/>
          </p:nvPr>
        </p:nvSpPr>
        <p:spPr>
          <a:xfrm>
            <a:off x="871538" y="557409"/>
            <a:ext cx="7470900" cy="39639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0"/>
              </a:spcAft>
              <a:buNone/>
            </a:pPr>
            <a:r>
              <a:rPr lang="en-US" sz="4800" b="1"/>
              <a:t>THANK YOU!!!</a:t>
            </a:r>
            <a:endParaRPr sz="4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4"/>
          <p:cNvPicPr preferRelativeResize="0"/>
          <p:nvPr/>
        </p:nvPicPr>
        <p:blipFill>
          <a:blip r:embed="rId3">
            <a:alphaModFix/>
          </a:blip>
          <a:stretch>
            <a:fillRect/>
          </a:stretch>
        </p:blipFill>
        <p:spPr>
          <a:xfrm>
            <a:off x="810650" y="108075"/>
            <a:ext cx="8078649" cy="4486576"/>
          </a:xfrm>
          <a:prstGeom prst="rect">
            <a:avLst/>
          </a:prstGeom>
          <a:noFill/>
          <a:ln>
            <a:noFill/>
          </a:ln>
        </p:spPr>
      </p:pic>
      <p:sp>
        <p:nvSpPr>
          <p:cNvPr id="338" name="Google Shape;338;p44"/>
          <p:cNvSpPr/>
          <p:nvPr/>
        </p:nvSpPr>
        <p:spPr>
          <a:xfrm>
            <a:off x="6297550" y="49750"/>
            <a:ext cx="2706000" cy="1074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5"/>
          <p:cNvSpPr txBox="1">
            <a:spLocks noGrp="1"/>
          </p:cNvSpPr>
          <p:nvPr>
            <p:ph type="title"/>
          </p:nvPr>
        </p:nvSpPr>
        <p:spPr>
          <a:xfrm>
            <a:off x="822960" y="214953"/>
            <a:ext cx="7543800" cy="108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School Improvement</a:t>
            </a:r>
            <a:endParaRPr sz="4000"/>
          </a:p>
        </p:txBody>
      </p:sp>
      <p:sp>
        <p:nvSpPr>
          <p:cNvPr id="344" name="Google Shape;344;p45"/>
          <p:cNvSpPr/>
          <p:nvPr/>
        </p:nvSpPr>
        <p:spPr>
          <a:xfrm>
            <a:off x="822950" y="14783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WHY - Who am I and what do I believe about equity and school improvement?</a:t>
            </a:r>
            <a:endParaRPr b="1"/>
          </a:p>
        </p:txBody>
      </p:sp>
      <p:sp>
        <p:nvSpPr>
          <p:cNvPr id="345" name="Google Shape;345;p45"/>
          <p:cNvSpPr/>
          <p:nvPr/>
        </p:nvSpPr>
        <p:spPr>
          <a:xfrm>
            <a:off x="4017650" y="19871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822950" y="2442750"/>
            <a:ext cx="6980100" cy="4206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WHAT - Using the Instructional Core to guide school improvement efforts</a:t>
            </a:r>
            <a:endParaRPr b="1"/>
          </a:p>
        </p:txBody>
      </p:sp>
      <p:sp>
        <p:nvSpPr>
          <p:cNvPr id="347" name="Google Shape;347;p45"/>
          <p:cNvSpPr/>
          <p:nvPr/>
        </p:nvSpPr>
        <p:spPr>
          <a:xfrm>
            <a:off x="822950" y="4307500"/>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HOW- The Data Wise Improvement Process</a:t>
            </a:r>
            <a:endParaRPr b="1"/>
          </a:p>
        </p:txBody>
      </p:sp>
      <p:sp>
        <p:nvSpPr>
          <p:cNvPr id="348" name="Google Shape;348;p45"/>
          <p:cNvSpPr/>
          <p:nvPr/>
        </p:nvSpPr>
        <p:spPr>
          <a:xfrm>
            <a:off x="822950" y="3381525"/>
            <a:ext cx="6980100" cy="420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WHO - Instructional Leadership Teams guiding school improvement </a:t>
            </a:r>
            <a:endParaRPr b="1"/>
          </a:p>
        </p:txBody>
      </p:sp>
      <p:sp>
        <p:nvSpPr>
          <p:cNvPr id="349" name="Google Shape;349;p45"/>
          <p:cNvSpPr/>
          <p:nvPr/>
        </p:nvSpPr>
        <p:spPr>
          <a:xfrm>
            <a:off x="4017650" y="3890375"/>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4017650" y="2938788"/>
            <a:ext cx="298500" cy="38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822949" y="214950"/>
            <a:ext cx="80490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a:t>WHAT - The Instructional Core</a:t>
            </a:r>
            <a:endParaRPr/>
          </a:p>
        </p:txBody>
      </p:sp>
      <p:sp>
        <p:nvSpPr>
          <p:cNvPr id="356" name="Google Shape;356;p46"/>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a:t>Adapted from Harvard Graduate School of Education www.gse.harvard.edu/datawise</a:t>
            </a:r>
            <a:endParaRPr/>
          </a:p>
        </p:txBody>
      </p:sp>
      <p:pic>
        <p:nvPicPr>
          <p:cNvPr id="357" name="Google Shape;357;p46"/>
          <p:cNvPicPr preferRelativeResize="0">
            <a:picLocks noGrp="1"/>
          </p:cNvPicPr>
          <p:nvPr>
            <p:ph type="body" idx="1"/>
          </p:nvPr>
        </p:nvPicPr>
        <p:blipFill rotWithShape="1">
          <a:blip r:embed="rId3">
            <a:alphaModFix/>
          </a:blip>
          <a:srcRect/>
          <a:stretch/>
        </p:blipFill>
        <p:spPr>
          <a:xfrm>
            <a:off x="1516380" y="1394460"/>
            <a:ext cx="5645576" cy="32312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a:spLocks noGrp="1"/>
          </p:cNvSpPr>
          <p:nvPr>
            <p:ph type="title"/>
          </p:nvPr>
        </p:nvSpPr>
        <p:spPr>
          <a:xfrm>
            <a:off x="822960" y="214953"/>
            <a:ext cx="75438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a:t>What - The Instructional Core</a:t>
            </a:r>
            <a:endParaRPr/>
          </a:p>
        </p:txBody>
      </p:sp>
      <p:sp>
        <p:nvSpPr>
          <p:cNvPr id="363" name="Google Shape;363;p47"/>
          <p:cNvSpPr txBox="1">
            <a:spLocks noGrp="1"/>
          </p:cNvSpPr>
          <p:nvPr>
            <p:ph type="ftr" idx="11"/>
          </p:nvPr>
        </p:nvSpPr>
        <p:spPr>
          <a:xfrm>
            <a:off x="2764639" y="4844839"/>
            <a:ext cx="36171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a:t>Adapted from Harvard Graduate School of Education www.gse.harvard.edu/datawise</a:t>
            </a:r>
            <a:endParaRPr/>
          </a:p>
        </p:txBody>
      </p:sp>
      <p:pic>
        <p:nvPicPr>
          <p:cNvPr id="364" name="Google Shape;364;p47"/>
          <p:cNvPicPr preferRelativeResize="0">
            <a:picLocks noGrp="1"/>
          </p:cNvPicPr>
          <p:nvPr>
            <p:ph type="body" idx="1"/>
          </p:nvPr>
        </p:nvPicPr>
        <p:blipFill rotWithShape="1">
          <a:blip r:embed="rId3">
            <a:alphaModFix/>
          </a:blip>
          <a:srcRect/>
          <a:stretch/>
        </p:blipFill>
        <p:spPr>
          <a:xfrm>
            <a:off x="934044" y="1303038"/>
            <a:ext cx="7275900" cy="32004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CSD COLORS FINAL">
      <a:dk1>
        <a:srgbClr val="000000"/>
      </a:dk1>
      <a:lt1>
        <a:srgbClr val="FFFFFF"/>
      </a:lt1>
      <a:dk2>
        <a:srgbClr val="034EA1"/>
      </a:dk2>
      <a:lt2>
        <a:srgbClr val="FFCA05"/>
      </a:lt2>
      <a:accent1>
        <a:srgbClr val="2275B9"/>
      </a:accent1>
      <a:accent2>
        <a:srgbClr val="5DA9DB"/>
      </a:accent2>
      <a:accent3>
        <a:srgbClr val="4F3189"/>
      </a:accent3>
      <a:accent4>
        <a:srgbClr val="966597"/>
      </a:accent4>
      <a:accent5>
        <a:srgbClr val="D1562A"/>
      </a:accent5>
      <a:accent6>
        <a:srgbClr val="649143"/>
      </a:accent6>
      <a:hlink>
        <a:srgbClr val="5DA9DB"/>
      </a:hlink>
      <a:folHlink>
        <a:srgbClr val="D156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CSD COLORS FINAL">
      <a:dk1>
        <a:srgbClr val="000000"/>
      </a:dk1>
      <a:lt1>
        <a:srgbClr val="FFFFFF"/>
      </a:lt1>
      <a:dk2>
        <a:srgbClr val="034EA1"/>
      </a:dk2>
      <a:lt2>
        <a:srgbClr val="FFCA05"/>
      </a:lt2>
      <a:accent1>
        <a:srgbClr val="2275B9"/>
      </a:accent1>
      <a:accent2>
        <a:srgbClr val="5DA9DB"/>
      </a:accent2>
      <a:accent3>
        <a:srgbClr val="4F3189"/>
      </a:accent3>
      <a:accent4>
        <a:srgbClr val="966597"/>
      </a:accent4>
      <a:accent5>
        <a:srgbClr val="D1562A"/>
      </a:accent5>
      <a:accent6>
        <a:srgbClr val="649143"/>
      </a:accent6>
      <a:hlink>
        <a:srgbClr val="5DA9DB"/>
      </a:hlink>
      <a:folHlink>
        <a:srgbClr val="D1562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empty">
  <a:themeElements>
    <a:clrScheme name="Data Wise">
      <a:dk1>
        <a:srgbClr val="191919"/>
      </a:dk1>
      <a:lt1>
        <a:srgbClr val="FFFFFF"/>
      </a:lt1>
      <a:dk2>
        <a:srgbClr val="243280"/>
      </a:dk2>
      <a:lt2>
        <a:srgbClr val="EEECE1"/>
      </a:lt2>
      <a:accent1>
        <a:srgbClr val="243280"/>
      </a:accent1>
      <a:accent2>
        <a:srgbClr val="69B14A"/>
      </a:accent2>
      <a:accent3>
        <a:srgbClr val="7030A0"/>
      </a:accent3>
      <a:accent4>
        <a:srgbClr val="00A8D5"/>
      </a:accent4>
      <a:accent5>
        <a:srgbClr val="EEECE1"/>
      </a:accent5>
      <a:accent6>
        <a:srgbClr val="FFFFFF"/>
      </a:accent6>
      <a:hlink>
        <a:srgbClr val="5C6ED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4185</Words>
  <Application>Microsoft Office PowerPoint</Application>
  <PresentationFormat>On-screen Show (16:9)</PresentationFormat>
  <Paragraphs>356</Paragraphs>
  <Slides>52</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Noto Sans Symbols</vt:lpstr>
      <vt:lpstr>Calibri</vt:lpstr>
      <vt:lpstr>Source Sans Pro</vt:lpstr>
      <vt:lpstr>Trebuchet MS</vt:lpstr>
      <vt:lpstr>Cambria</vt:lpstr>
      <vt:lpstr>Franklin Gothic</vt:lpstr>
      <vt:lpstr>Retrospect</vt:lpstr>
      <vt:lpstr>Retrospect</vt:lpstr>
      <vt:lpstr>1_template-empty</vt:lpstr>
      <vt:lpstr>The Power of Data to Empower Schools</vt:lpstr>
      <vt:lpstr>Today’s Objectives/Agenda</vt:lpstr>
      <vt:lpstr>RCSD Meeting Norms</vt:lpstr>
      <vt:lpstr>School Improvement</vt:lpstr>
      <vt:lpstr>   Why - Equity</vt:lpstr>
      <vt:lpstr>PowerPoint Presentation</vt:lpstr>
      <vt:lpstr>School Improvement</vt:lpstr>
      <vt:lpstr>WHAT - The Instructional Core</vt:lpstr>
      <vt:lpstr>What - The Instructional Core</vt:lpstr>
      <vt:lpstr>School Improvement</vt:lpstr>
      <vt:lpstr>WHO - Instructional Leadership Teams (ILTs)</vt:lpstr>
      <vt:lpstr>ILTs- Purpose</vt:lpstr>
      <vt:lpstr>What an ILT IS</vt:lpstr>
      <vt:lpstr>What an ILT IS NOT</vt:lpstr>
      <vt:lpstr>ILTs, SBPT, and BC</vt:lpstr>
      <vt:lpstr>Who Sits on an ILT?</vt:lpstr>
      <vt:lpstr>ILTs - Action Steps</vt:lpstr>
      <vt:lpstr>ILT Feedback</vt:lpstr>
      <vt:lpstr>PowerPoint Presentation</vt:lpstr>
      <vt:lpstr>School Improvement</vt:lpstr>
      <vt:lpstr>Overview of the DataWise Process</vt:lpstr>
      <vt:lpstr>Data Wise- Is/Is Not</vt:lpstr>
      <vt:lpstr>Data Wise- Is/Is Not</vt:lpstr>
      <vt:lpstr>Overview of the DataWise Process</vt:lpstr>
      <vt:lpstr>Data Wise Process- Jigsaw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Deliverables at Each Step</vt:lpstr>
      <vt:lpstr>DataWise Step 1: Organize for Collaborative Work</vt:lpstr>
      <vt:lpstr>Rock, Paper, Scissors</vt:lpstr>
      <vt:lpstr>Collective Efficacy</vt:lpstr>
      <vt:lpstr>PowerPoint Presentation</vt:lpstr>
      <vt:lpstr>The ACE Habits of Mind</vt:lpstr>
      <vt:lpstr>Action, Assessment, and Adjustment</vt:lpstr>
      <vt:lpstr>Intentional Collaboration</vt:lpstr>
      <vt:lpstr>Relentless Focus on Evidence</vt:lpstr>
      <vt:lpstr>Data Wise Norms</vt:lpstr>
      <vt:lpstr>DataWise Norms</vt:lpstr>
      <vt:lpstr>Ladder of Inference</vt:lpstr>
      <vt:lpstr>Ladder of Inference</vt:lpstr>
      <vt:lpstr>Meeting Wise Rolling Agenda Template</vt:lpstr>
      <vt:lpstr>Meeting Wise Rolling Agenda</vt:lpstr>
      <vt:lpstr>Additional Learning</vt:lpstr>
      <vt:lpstr>Goals</vt:lpstr>
      <vt:lpstr>Team Time Rolling Agenda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Data to Empower Schools</dc:title>
  <dc:creator>Hansinger, Mitchel</dc:creator>
  <cp:lastModifiedBy>Hansinger, Mitchel</cp:lastModifiedBy>
  <cp:revision>1</cp:revision>
  <dcterms:modified xsi:type="dcterms:W3CDTF">2019-07-31T14:15:22Z</dcterms:modified>
</cp:coreProperties>
</file>